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0"/>
  </p:notesMasterIdLst>
  <p:sldIdLst>
    <p:sldId id="256" r:id="rId2"/>
    <p:sldId id="257" r:id="rId3"/>
    <p:sldId id="262" r:id="rId4"/>
    <p:sldId id="263" r:id="rId5"/>
    <p:sldId id="258" r:id="rId6"/>
    <p:sldId id="259" r:id="rId7"/>
    <p:sldId id="260" r:id="rId8"/>
    <p:sldId id="261" r:id="rId9"/>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52" autoAdjust="0"/>
  </p:normalViewPr>
  <p:slideViewPr>
    <p:cSldViewPr snapToGrid="0">
      <p:cViewPr varScale="1">
        <p:scale>
          <a:sx n="62" d="100"/>
          <a:sy n="62" d="100"/>
        </p:scale>
        <p:origin x="828"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9AD5FF-4E5C-4CE2-8FE7-7EB6E71DE3CE}" type="datetimeFigureOut">
              <a:rPr lang="sl-SI" smtClean="0"/>
              <a:t>1. 02. 2024</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25F575-5DF8-4E3F-B0BF-5F8581C3AB12}" type="slidenum">
              <a:rPr lang="sl-SI" smtClean="0"/>
              <a:t>‹#›</a:t>
            </a:fld>
            <a:endParaRPr lang="sl-SI"/>
          </a:p>
        </p:txBody>
      </p:sp>
    </p:spTree>
    <p:extLst>
      <p:ext uri="{BB962C8B-B14F-4D97-AF65-F5344CB8AC3E}">
        <p14:creationId xmlns:p14="http://schemas.microsoft.com/office/powerpoint/2010/main" val="225581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225F575-5DF8-4E3F-B0BF-5F8581C3AB12}" type="slidenum">
              <a:rPr lang="sl-SI" smtClean="0"/>
              <a:t>2</a:t>
            </a:fld>
            <a:endParaRPr lang="sl-SI"/>
          </a:p>
        </p:txBody>
      </p:sp>
    </p:spTree>
    <p:extLst>
      <p:ext uri="{BB962C8B-B14F-4D97-AF65-F5344CB8AC3E}">
        <p14:creationId xmlns:p14="http://schemas.microsoft.com/office/powerpoint/2010/main" val="176098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225F575-5DF8-4E3F-B0BF-5F8581C3AB12}" type="slidenum">
              <a:rPr lang="sl-SI" smtClean="0"/>
              <a:t>6</a:t>
            </a:fld>
            <a:endParaRPr lang="sl-SI"/>
          </a:p>
        </p:txBody>
      </p:sp>
    </p:spTree>
    <p:extLst>
      <p:ext uri="{BB962C8B-B14F-4D97-AF65-F5344CB8AC3E}">
        <p14:creationId xmlns:p14="http://schemas.microsoft.com/office/powerpoint/2010/main" val="326695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1C0612-617A-4532-920E-6028653BBF41}"/>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35C2DA75-FC81-4460-9CE5-80199765B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09FA2AAB-0967-45AC-90CF-AE9FCC216104}"/>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5" name="Označba mesta noge 4">
            <a:extLst>
              <a:ext uri="{FF2B5EF4-FFF2-40B4-BE49-F238E27FC236}">
                <a16:creationId xmlns:a16="http://schemas.microsoft.com/office/drawing/2014/main" id="{B847375B-FDED-4395-9B0A-8325B6D110A5}"/>
              </a:ext>
            </a:extLst>
          </p:cNvPr>
          <p:cNvSpPr>
            <a:spLocks noGrp="1"/>
          </p:cNvSpPr>
          <p:nvPr>
            <p:ph type="ftr" sz="quarter" idx="11"/>
          </p:nvPr>
        </p:nvSpPr>
        <p:spPr/>
        <p:txBody>
          <a:bodyPr/>
          <a:lstStyle/>
          <a:p>
            <a:endParaRPr lang="en-US">
              <a:solidFill>
                <a:srgbClr val="FFFFFF"/>
              </a:solidFill>
            </a:endParaRPr>
          </a:p>
        </p:txBody>
      </p:sp>
      <p:sp>
        <p:nvSpPr>
          <p:cNvPr id="6" name="Označba mesta številke diapozitiva 5">
            <a:extLst>
              <a:ext uri="{FF2B5EF4-FFF2-40B4-BE49-F238E27FC236}">
                <a16:creationId xmlns:a16="http://schemas.microsoft.com/office/drawing/2014/main" id="{618A907F-7FFB-4D35-B091-CA768D26CC0E}"/>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87125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0B7434-44F1-49B7-8D3C-90EDB80E3160}"/>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C69BAC3-5A0A-427D-9A43-8BA7DB1B7EB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6D38F16-43EC-4A01-9867-1B32D9BCE956}"/>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5" name="Označba mesta noge 4">
            <a:extLst>
              <a:ext uri="{FF2B5EF4-FFF2-40B4-BE49-F238E27FC236}">
                <a16:creationId xmlns:a16="http://schemas.microsoft.com/office/drawing/2014/main" id="{D81C1F8F-C801-4013-A98A-CC3426737444}"/>
              </a:ext>
            </a:extLst>
          </p:cNvPr>
          <p:cNvSpPr>
            <a:spLocks noGrp="1"/>
          </p:cNvSpPr>
          <p:nvPr>
            <p:ph type="ftr" sz="quarter" idx="11"/>
          </p:nvPr>
        </p:nvSpPr>
        <p:spPr/>
        <p:txBody>
          <a:bodyPr/>
          <a:lstStyle/>
          <a:p>
            <a:endParaRPr lang="en-US">
              <a:solidFill>
                <a:srgbClr val="FFFFFF"/>
              </a:solidFill>
            </a:endParaRPr>
          </a:p>
        </p:txBody>
      </p:sp>
      <p:sp>
        <p:nvSpPr>
          <p:cNvPr id="6" name="Označba mesta številke diapozitiva 5">
            <a:extLst>
              <a:ext uri="{FF2B5EF4-FFF2-40B4-BE49-F238E27FC236}">
                <a16:creationId xmlns:a16="http://schemas.microsoft.com/office/drawing/2014/main" id="{312E0CAB-E272-4136-AF5B-C6D76F39990C}"/>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305208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D597473-264E-448B-BEB4-F5F00A426730}"/>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7EE4E6E-2036-4CE8-9561-CD86234ABE22}"/>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87589E4-6E43-4B4F-8DCC-A9B42D71BB19}"/>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5" name="Označba mesta noge 4">
            <a:extLst>
              <a:ext uri="{FF2B5EF4-FFF2-40B4-BE49-F238E27FC236}">
                <a16:creationId xmlns:a16="http://schemas.microsoft.com/office/drawing/2014/main" id="{FC01FEB7-E551-4A53-9213-715E62F9E1D0}"/>
              </a:ext>
            </a:extLst>
          </p:cNvPr>
          <p:cNvSpPr>
            <a:spLocks noGrp="1"/>
          </p:cNvSpPr>
          <p:nvPr>
            <p:ph type="ftr" sz="quarter" idx="11"/>
          </p:nvPr>
        </p:nvSpPr>
        <p:spPr/>
        <p:txBody>
          <a:bodyPr/>
          <a:lstStyle/>
          <a:p>
            <a:endParaRPr lang="en-US">
              <a:solidFill>
                <a:srgbClr val="FFFFFF"/>
              </a:solidFill>
            </a:endParaRPr>
          </a:p>
        </p:txBody>
      </p:sp>
      <p:sp>
        <p:nvSpPr>
          <p:cNvPr id="6" name="Označba mesta številke diapozitiva 5">
            <a:extLst>
              <a:ext uri="{FF2B5EF4-FFF2-40B4-BE49-F238E27FC236}">
                <a16:creationId xmlns:a16="http://schemas.microsoft.com/office/drawing/2014/main" id="{3CE23CF8-D798-4E7C-AD24-2EF4A5AD93B4}"/>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3401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46D1FE-0A8D-410D-82BC-8F7C068E00A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640B1A07-4B65-4A37-898A-2D86B9175E2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38252BF-1089-40A8-8EEA-DB1BE5B6C2BF}"/>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5" name="Označba mesta noge 4">
            <a:extLst>
              <a:ext uri="{FF2B5EF4-FFF2-40B4-BE49-F238E27FC236}">
                <a16:creationId xmlns:a16="http://schemas.microsoft.com/office/drawing/2014/main" id="{28798B69-3C9B-4E63-8EB9-209604512965}"/>
              </a:ext>
            </a:extLst>
          </p:cNvPr>
          <p:cNvSpPr>
            <a:spLocks noGrp="1"/>
          </p:cNvSpPr>
          <p:nvPr>
            <p:ph type="ftr" sz="quarter" idx="11"/>
          </p:nvPr>
        </p:nvSpPr>
        <p:spPr/>
        <p:txBody>
          <a:bodyPr/>
          <a:lstStyle/>
          <a:p>
            <a:endParaRPr lang="en-US">
              <a:solidFill>
                <a:srgbClr val="FFFFFF"/>
              </a:solidFill>
            </a:endParaRPr>
          </a:p>
        </p:txBody>
      </p:sp>
      <p:sp>
        <p:nvSpPr>
          <p:cNvPr id="6" name="Označba mesta številke diapozitiva 5">
            <a:extLst>
              <a:ext uri="{FF2B5EF4-FFF2-40B4-BE49-F238E27FC236}">
                <a16:creationId xmlns:a16="http://schemas.microsoft.com/office/drawing/2014/main" id="{7225B231-ED64-4DF5-BE86-17887BA20780}"/>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301513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F35113-A7A4-470E-907B-6923CEB22B04}"/>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054162A-4CA3-4C62-9277-250FD9060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A98176F-2CD0-4DAB-90A4-299E7D0F016C}"/>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5" name="Označba mesta noge 4">
            <a:extLst>
              <a:ext uri="{FF2B5EF4-FFF2-40B4-BE49-F238E27FC236}">
                <a16:creationId xmlns:a16="http://schemas.microsoft.com/office/drawing/2014/main" id="{05FED4DF-2393-43D6-8AC5-1B20825F8257}"/>
              </a:ext>
            </a:extLst>
          </p:cNvPr>
          <p:cNvSpPr>
            <a:spLocks noGrp="1"/>
          </p:cNvSpPr>
          <p:nvPr>
            <p:ph type="ftr" sz="quarter" idx="11"/>
          </p:nvPr>
        </p:nvSpPr>
        <p:spPr/>
        <p:txBody>
          <a:bodyPr/>
          <a:lstStyle/>
          <a:p>
            <a:endParaRPr lang="en-US">
              <a:solidFill>
                <a:srgbClr val="FFFFFF"/>
              </a:solidFill>
            </a:endParaRPr>
          </a:p>
        </p:txBody>
      </p:sp>
      <p:sp>
        <p:nvSpPr>
          <p:cNvPr id="6" name="Označba mesta številke diapozitiva 5">
            <a:extLst>
              <a:ext uri="{FF2B5EF4-FFF2-40B4-BE49-F238E27FC236}">
                <a16:creationId xmlns:a16="http://schemas.microsoft.com/office/drawing/2014/main" id="{70A61E6C-48BD-469D-BB4C-EE662E2A46D9}"/>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4496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6CFA9F-68C1-48D4-8202-620639EBD9E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01D9D7B-20BD-436F-B84E-740C3D4848A8}"/>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9E48E0A-38D4-4EEE-8BB1-DA315E63758A}"/>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B7293D7-04E9-418B-89B3-B23A74878E4B}"/>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6" name="Označba mesta noge 5">
            <a:extLst>
              <a:ext uri="{FF2B5EF4-FFF2-40B4-BE49-F238E27FC236}">
                <a16:creationId xmlns:a16="http://schemas.microsoft.com/office/drawing/2014/main" id="{37199288-B073-4757-AE38-9607E15AD2E9}"/>
              </a:ext>
            </a:extLst>
          </p:cNvPr>
          <p:cNvSpPr>
            <a:spLocks noGrp="1"/>
          </p:cNvSpPr>
          <p:nvPr>
            <p:ph type="ftr" sz="quarter" idx="11"/>
          </p:nvPr>
        </p:nvSpPr>
        <p:spPr/>
        <p:txBody>
          <a:bodyPr/>
          <a:lstStyle/>
          <a:p>
            <a:endParaRPr lang="en-US">
              <a:solidFill>
                <a:srgbClr val="FFFFFF"/>
              </a:solidFill>
            </a:endParaRPr>
          </a:p>
        </p:txBody>
      </p:sp>
      <p:sp>
        <p:nvSpPr>
          <p:cNvPr id="7" name="Označba mesta številke diapozitiva 6">
            <a:extLst>
              <a:ext uri="{FF2B5EF4-FFF2-40B4-BE49-F238E27FC236}">
                <a16:creationId xmlns:a16="http://schemas.microsoft.com/office/drawing/2014/main" id="{2E677F35-635B-47CD-86F5-F24908722393}"/>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49142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5FEB37-D970-4CBC-815B-6CFE33E942F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56DAC5F-0024-49C7-9BB8-639294E36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D4FDEDF-A775-4644-9033-292D1B24C23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5FB126AF-30ED-421D-A1B0-134F2FF13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64AA4E8-0FD9-44AD-9C71-0E4DB437DFD3}"/>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329C3EC-87CD-461B-9411-59D1E9BAAAF8}"/>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8" name="Označba mesta noge 7">
            <a:extLst>
              <a:ext uri="{FF2B5EF4-FFF2-40B4-BE49-F238E27FC236}">
                <a16:creationId xmlns:a16="http://schemas.microsoft.com/office/drawing/2014/main" id="{DAC3C833-7ECA-4B8A-9388-892706308A21}"/>
              </a:ext>
            </a:extLst>
          </p:cNvPr>
          <p:cNvSpPr>
            <a:spLocks noGrp="1"/>
          </p:cNvSpPr>
          <p:nvPr>
            <p:ph type="ftr" sz="quarter" idx="11"/>
          </p:nvPr>
        </p:nvSpPr>
        <p:spPr/>
        <p:txBody>
          <a:bodyPr/>
          <a:lstStyle/>
          <a:p>
            <a:endParaRPr lang="en-US">
              <a:solidFill>
                <a:srgbClr val="FFFFFF"/>
              </a:solidFill>
            </a:endParaRPr>
          </a:p>
        </p:txBody>
      </p:sp>
      <p:sp>
        <p:nvSpPr>
          <p:cNvPr id="9" name="Označba mesta številke diapozitiva 8">
            <a:extLst>
              <a:ext uri="{FF2B5EF4-FFF2-40B4-BE49-F238E27FC236}">
                <a16:creationId xmlns:a16="http://schemas.microsoft.com/office/drawing/2014/main" id="{21198397-0970-471E-90BD-C3D2E3D0D953}"/>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42666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12F234-3F2B-4F76-A9C3-AA9D02FB003B}"/>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39161FFC-D52D-4BF8-8A2C-643A60783AA0}"/>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4" name="Označba mesta noge 3">
            <a:extLst>
              <a:ext uri="{FF2B5EF4-FFF2-40B4-BE49-F238E27FC236}">
                <a16:creationId xmlns:a16="http://schemas.microsoft.com/office/drawing/2014/main" id="{67F974B5-0301-47A3-ADB0-E6C921FDB618}"/>
              </a:ext>
            </a:extLst>
          </p:cNvPr>
          <p:cNvSpPr>
            <a:spLocks noGrp="1"/>
          </p:cNvSpPr>
          <p:nvPr>
            <p:ph type="ftr" sz="quarter" idx="11"/>
          </p:nvPr>
        </p:nvSpPr>
        <p:spPr/>
        <p:txBody>
          <a:bodyPr/>
          <a:lstStyle/>
          <a:p>
            <a:endParaRPr lang="en-US">
              <a:solidFill>
                <a:srgbClr val="FFFFFF"/>
              </a:solidFill>
            </a:endParaRPr>
          </a:p>
        </p:txBody>
      </p:sp>
      <p:sp>
        <p:nvSpPr>
          <p:cNvPr id="5" name="Označba mesta številke diapozitiva 4">
            <a:extLst>
              <a:ext uri="{FF2B5EF4-FFF2-40B4-BE49-F238E27FC236}">
                <a16:creationId xmlns:a16="http://schemas.microsoft.com/office/drawing/2014/main" id="{F48AF7B4-42FF-42E9-B88C-30F4C75C99CE}"/>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411090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068BFA16-2741-4136-82BE-8ED1C334B546}"/>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3" name="Označba mesta noge 2">
            <a:extLst>
              <a:ext uri="{FF2B5EF4-FFF2-40B4-BE49-F238E27FC236}">
                <a16:creationId xmlns:a16="http://schemas.microsoft.com/office/drawing/2014/main" id="{8CDD4477-75B2-47B4-A741-52F38D4867E2}"/>
              </a:ext>
            </a:extLst>
          </p:cNvPr>
          <p:cNvSpPr>
            <a:spLocks noGrp="1"/>
          </p:cNvSpPr>
          <p:nvPr>
            <p:ph type="ftr" sz="quarter" idx="11"/>
          </p:nvPr>
        </p:nvSpPr>
        <p:spPr/>
        <p:txBody>
          <a:bodyPr/>
          <a:lstStyle/>
          <a:p>
            <a:endParaRPr lang="en-US">
              <a:solidFill>
                <a:srgbClr val="FFFFFF"/>
              </a:solidFill>
            </a:endParaRPr>
          </a:p>
        </p:txBody>
      </p:sp>
      <p:sp>
        <p:nvSpPr>
          <p:cNvPr id="4" name="Označba mesta številke diapozitiva 3">
            <a:extLst>
              <a:ext uri="{FF2B5EF4-FFF2-40B4-BE49-F238E27FC236}">
                <a16:creationId xmlns:a16="http://schemas.microsoft.com/office/drawing/2014/main" id="{F262615F-3DC5-4F3F-8664-24694270A1AD}"/>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7735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546589-6E22-4F4E-9CD8-25C51C9BF4C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F6B41491-44E0-43E0-9AEA-48E059A09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76AB7E6E-E54E-4855-8AA4-4CCACF888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7DB0055-D2D4-4E0F-8AE4-C908EF15F1E9}"/>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6" name="Označba mesta noge 5">
            <a:extLst>
              <a:ext uri="{FF2B5EF4-FFF2-40B4-BE49-F238E27FC236}">
                <a16:creationId xmlns:a16="http://schemas.microsoft.com/office/drawing/2014/main" id="{138BB239-F02F-43DD-B866-75B7842D1113}"/>
              </a:ext>
            </a:extLst>
          </p:cNvPr>
          <p:cNvSpPr>
            <a:spLocks noGrp="1"/>
          </p:cNvSpPr>
          <p:nvPr>
            <p:ph type="ftr" sz="quarter" idx="11"/>
          </p:nvPr>
        </p:nvSpPr>
        <p:spPr/>
        <p:txBody>
          <a:bodyPr/>
          <a:lstStyle/>
          <a:p>
            <a:endParaRPr lang="en-US">
              <a:solidFill>
                <a:srgbClr val="FFFFFF"/>
              </a:solidFill>
            </a:endParaRPr>
          </a:p>
        </p:txBody>
      </p:sp>
      <p:sp>
        <p:nvSpPr>
          <p:cNvPr id="7" name="Označba mesta številke diapozitiva 6">
            <a:extLst>
              <a:ext uri="{FF2B5EF4-FFF2-40B4-BE49-F238E27FC236}">
                <a16:creationId xmlns:a16="http://schemas.microsoft.com/office/drawing/2014/main" id="{83435054-41A9-42DC-AF6E-8CF7DBA3EC2D}"/>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42281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8D93A1-AA38-473B-95D1-013D3BB4C47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590E5759-370F-41BD-8A79-01A509343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B3B54750-1E28-462A-9E3C-D64628E11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AC527AE-8C25-4DA0-A933-3C09ACA59800}"/>
              </a:ext>
            </a:extLst>
          </p:cNvPr>
          <p:cNvSpPr>
            <a:spLocks noGrp="1"/>
          </p:cNvSpPr>
          <p:nvPr>
            <p:ph type="dt" sz="half" idx="10"/>
          </p:nvPr>
        </p:nvSpPr>
        <p:spPr/>
        <p:txBody>
          <a:bodyPr/>
          <a:lstStyle/>
          <a:p>
            <a:fld id="{AA70F276-1833-4A75-9C1D-A56E2295A68D}" type="datetimeFigureOut">
              <a:rPr lang="en-US" smtClean="0"/>
              <a:pPr/>
              <a:t>2/1/2024</a:t>
            </a:fld>
            <a:endParaRPr lang="en-US" dirty="0"/>
          </a:p>
        </p:txBody>
      </p:sp>
      <p:sp>
        <p:nvSpPr>
          <p:cNvPr id="6" name="Označba mesta noge 5">
            <a:extLst>
              <a:ext uri="{FF2B5EF4-FFF2-40B4-BE49-F238E27FC236}">
                <a16:creationId xmlns:a16="http://schemas.microsoft.com/office/drawing/2014/main" id="{CA2C2809-6652-42AC-B751-4A2DF94CD103}"/>
              </a:ext>
            </a:extLst>
          </p:cNvPr>
          <p:cNvSpPr>
            <a:spLocks noGrp="1"/>
          </p:cNvSpPr>
          <p:nvPr>
            <p:ph type="ftr" sz="quarter" idx="11"/>
          </p:nvPr>
        </p:nvSpPr>
        <p:spPr/>
        <p:txBody>
          <a:bodyPr/>
          <a:lstStyle/>
          <a:p>
            <a:endParaRPr lang="en-US">
              <a:solidFill>
                <a:srgbClr val="FFFFFF"/>
              </a:solidFill>
            </a:endParaRPr>
          </a:p>
        </p:txBody>
      </p:sp>
      <p:sp>
        <p:nvSpPr>
          <p:cNvPr id="7" name="Označba mesta številke diapozitiva 6">
            <a:extLst>
              <a:ext uri="{FF2B5EF4-FFF2-40B4-BE49-F238E27FC236}">
                <a16:creationId xmlns:a16="http://schemas.microsoft.com/office/drawing/2014/main" id="{12E4E03A-97E5-46D5-8F87-20A2528030E5}"/>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422818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EB8F32D-84FA-4058-9E4C-ACE23A90F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D8C9647-3749-44A7-BE99-5698BBF55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0EEAD09-4032-4BA1-90B1-2C363B092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F276-1833-4A75-9C1D-A56E2295A68D}" type="datetimeFigureOut">
              <a:rPr lang="en-US" smtClean="0"/>
              <a:pPr/>
              <a:t>2/1/2024</a:t>
            </a:fld>
            <a:endParaRPr lang="en-US" dirty="0"/>
          </a:p>
        </p:txBody>
      </p:sp>
      <p:sp>
        <p:nvSpPr>
          <p:cNvPr id="5" name="Označba mesta noge 4">
            <a:extLst>
              <a:ext uri="{FF2B5EF4-FFF2-40B4-BE49-F238E27FC236}">
                <a16:creationId xmlns:a16="http://schemas.microsoft.com/office/drawing/2014/main" id="{6A3A73C1-A1CE-4006-B393-437974692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Označba mesta številke diapozitiva 5">
            <a:extLst>
              <a:ext uri="{FF2B5EF4-FFF2-40B4-BE49-F238E27FC236}">
                <a16:creationId xmlns:a16="http://schemas.microsoft.com/office/drawing/2014/main" id="{3CED0E17-44DB-4DDF-9F5D-9DC8B967C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77456269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isrs.si/Pis.web/pregledPredpisa?id=ZAKO712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www.pisrs.si/Pis.web/pregledPredpisa?id=ZAKO645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si/zbirke/storitve/delovanje-pravnih-oseb-v-javnem-interesu-na-podrocju-spodbujanja-razvoja-turizma/"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pisrs.si/Pis.web/pregledPredpisa?id=ZAKO6452" TargetMode="External"/><Relationship Id="rId3" Type="http://schemas.openxmlformats.org/officeDocument/2006/relationships/hyperlink" Target="http://www.pisrs.si/Pis.web/pregledPredpisa?id=ZAKO4697" TargetMode="External"/><Relationship Id="rId7" Type="http://schemas.openxmlformats.org/officeDocument/2006/relationships/hyperlink" Target="http://www.pisrs.si/Pis.web/pregledPredpisa?id=ZAKO5840" TargetMode="External"/><Relationship Id="rId2" Type="http://schemas.openxmlformats.org/officeDocument/2006/relationships/hyperlink" Target="http://www.pisrs.si/Pis.web/pregledPredpisa?id=ZAKO7129" TargetMode="External"/><Relationship Id="rId1" Type="http://schemas.openxmlformats.org/officeDocument/2006/relationships/slideLayout" Target="../slideLayouts/slideLayout6.xml"/><Relationship Id="rId6" Type="http://schemas.openxmlformats.org/officeDocument/2006/relationships/hyperlink" Target="http://www.pisrs.si/Pis.web/pregledPredpisa?id=ZAKO7148" TargetMode="External"/><Relationship Id="rId5" Type="http://schemas.openxmlformats.org/officeDocument/2006/relationships/hyperlink" Target="http://pisrs.si/Pis.web/pregledPredpisa?id=ZAKO2146" TargetMode="External"/><Relationship Id="rId4" Type="http://schemas.openxmlformats.org/officeDocument/2006/relationships/hyperlink" Target="http://www.pisrs.si/Pis.web/pregledPredpisa?id=ZAKO126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27F7EF-C51D-4EC0-91C8-B6C4C55DE871}"/>
              </a:ext>
            </a:extLst>
          </p:cNvPr>
          <p:cNvSpPr>
            <a:spLocks noGrp="1"/>
          </p:cNvSpPr>
          <p:nvPr>
            <p:ph type="ctrTitle"/>
          </p:nvPr>
        </p:nvSpPr>
        <p:spPr>
          <a:xfrm>
            <a:off x="838200" y="1122363"/>
            <a:ext cx="6858000" cy="2387600"/>
          </a:xfrm>
        </p:spPr>
        <p:txBody>
          <a:bodyPr>
            <a:normAutofit/>
          </a:bodyPr>
          <a:lstStyle/>
          <a:p>
            <a:pPr algn="l"/>
            <a:r>
              <a:rPr lang="sl-SI" dirty="0">
                <a:gradFill flip="none" rotWithShape="1">
                  <a:gsLst>
                    <a:gs pos="0">
                      <a:schemeClr val="accent5">
                        <a:alpha val="70000"/>
                      </a:schemeClr>
                    </a:gs>
                    <a:gs pos="100000">
                      <a:schemeClr val="accent1">
                        <a:alpha val="70000"/>
                      </a:schemeClr>
                    </a:gs>
                  </a:gsLst>
                  <a:lin ang="0" scaled="1"/>
                  <a:tileRect/>
                </a:gradFill>
              </a:rPr>
              <a:t>.</a:t>
            </a:r>
          </a:p>
        </p:txBody>
      </p:sp>
      <p:pic>
        <p:nvPicPr>
          <p:cNvPr id="23" name="Picture 9">
            <a:extLst>
              <a:ext uri="{FF2B5EF4-FFF2-40B4-BE49-F238E27FC236}">
                <a16:creationId xmlns:a16="http://schemas.microsoft.com/office/drawing/2014/main" id="{E7F14CCE-F674-4F81-B204-74E0DC7D34EC}"/>
              </a:ext>
            </a:extLst>
          </p:cNvPr>
          <p:cNvPicPr/>
          <p:nvPr/>
        </p:nvPicPr>
        <p:blipFill rotWithShape="1">
          <a:blip r:embed="rId2" cstate="print">
            <a:alphaModFix/>
            <a:extLst>
              <a:ext uri="{28A0092B-C50C-407E-A947-70E740481C1C}">
                <a14:useLocalDpi xmlns:a14="http://schemas.microsoft.com/office/drawing/2010/main" val="0"/>
              </a:ext>
            </a:extLst>
          </a:blip>
          <a:srcRect l="5501" r="9787"/>
          <a:stretch/>
        </p:blipFill>
        <p:spPr>
          <a:xfrm>
            <a:off x="0" y="0"/>
            <a:ext cx="4110228" cy="6857989"/>
          </a:xfrm>
          <a:prstGeom prst="rect">
            <a:avLst/>
          </a:prstGeom>
        </p:spPr>
      </p:pic>
      <p:sp>
        <p:nvSpPr>
          <p:cNvPr id="6" name="PoljeZBesedilom 5">
            <a:extLst>
              <a:ext uri="{FF2B5EF4-FFF2-40B4-BE49-F238E27FC236}">
                <a16:creationId xmlns:a16="http://schemas.microsoft.com/office/drawing/2014/main" id="{F8EA1C31-6CAA-472B-B6EC-F7B068CAD3A2}"/>
              </a:ext>
            </a:extLst>
          </p:cNvPr>
          <p:cNvSpPr txBox="1"/>
          <p:nvPr/>
        </p:nvSpPr>
        <p:spPr>
          <a:xfrm>
            <a:off x="5609690" y="2449896"/>
            <a:ext cx="6144802" cy="1754326"/>
          </a:xfrm>
          <a:prstGeom prst="rect">
            <a:avLst/>
          </a:prstGeom>
          <a:noFill/>
        </p:spPr>
        <p:txBody>
          <a:bodyPr wrap="square" rtlCol="0">
            <a:spAutoFit/>
          </a:bodyPr>
          <a:lstStyle/>
          <a:p>
            <a:pPr marL="0" marR="0" lvl="0" indent="0" algn="l" defTabSz="2438645" rtl="0" eaLnBrk="1" fontAlgn="auto" latinLnBrk="0" hangingPunct="1">
              <a:lnSpc>
                <a:spcPct val="100000"/>
              </a:lnSpc>
              <a:spcBef>
                <a:spcPct val="0"/>
              </a:spcBef>
              <a:spcAft>
                <a:spcPts val="0"/>
              </a:spcAft>
              <a:buClrTx/>
              <a:buSzTx/>
              <a:buFontTx/>
              <a:buNone/>
              <a:tabLst>
                <a:tab pos="3641907" algn="l"/>
              </a:tabLst>
              <a:defRPr/>
            </a:pPr>
            <a:r>
              <a:rPr kumimoji="0" lang="sl-SI" sz="3600" b="0" i="0" u="none" strike="noStrike" kern="1200" cap="none" spc="300" normalizeH="0" baseline="0" noProof="0" dirty="0">
                <a:ln>
                  <a:noFill/>
                </a:ln>
                <a:solidFill>
                  <a:srgbClr val="0070C0"/>
                </a:solidFill>
                <a:effectLst/>
                <a:uLnTx/>
                <a:uFillTx/>
                <a:latin typeface="Palatino Linotype"/>
                <a:ea typeface="Tahoma" charset="0"/>
                <a:cs typeface="Tahoma" charset="0"/>
              </a:rPr>
              <a:t>STATUS V JAVNEM INTERESU NA PODROČJU TURIZMA</a:t>
            </a:r>
            <a:endParaRPr kumimoji="0" lang="en" sz="3600" b="0" i="0" u="none" strike="noStrike" kern="1200" cap="none" spc="300" normalizeH="0" baseline="0" noProof="0" dirty="0">
              <a:ln>
                <a:noFill/>
              </a:ln>
              <a:solidFill>
                <a:srgbClr val="0070C0"/>
              </a:solidFill>
              <a:effectLst/>
              <a:uLnTx/>
              <a:uFillTx/>
              <a:latin typeface="Palatino Linotype"/>
              <a:ea typeface="Tahoma" charset="0"/>
              <a:cs typeface="Tahoma" charset="0"/>
            </a:endParaRPr>
          </a:p>
        </p:txBody>
      </p:sp>
      <p:sp>
        <p:nvSpPr>
          <p:cNvPr id="3" name="PoljeZBesedilom 2">
            <a:extLst>
              <a:ext uri="{FF2B5EF4-FFF2-40B4-BE49-F238E27FC236}">
                <a16:creationId xmlns:a16="http://schemas.microsoft.com/office/drawing/2014/main" id="{C97034C0-A1AD-3AD0-9EDA-E8A280E74FB5}"/>
              </a:ext>
            </a:extLst>
          </p:cNvPr>
          <p:cNvSpPr txBox="1"/>
          <p:nvPr/>
        </p:nvSpPr>
        <p:spPr>
          <a:xfrm>
            <a:off x="5609690" y="6137554"/>
            <a:ext cx="6144802" cy="461665"/>
          </a:xfrm>
          <a:prstGeom prst="rect">
            <a:avLst/>
          </a:prstGeom>
          <a:noFill/>
        </p:spPr>
        <p:txBody>
          <a:bodyPr wrap="square" rtlCol="0">
            <a:spAutoFit/>
          </a:bodyPr>
          <a:lstStyle/>
          <a:p>
            <a:pPr marL="0" marR="0" lvl="0" indent="0" algn="l" defTabSz="2438645" rtl="0" eaLnBrk="1" fontAlgn="auto" latinLnBrk="0" hangingPunct="1">
              <a:lnSpc>
                <a:spcPct val="100000"/>
              </a:lnSpc>
              <a:spcBef>
                <a:spcPct val="0"/>
              </a:spcBef>
              <a:spcAft>
                <a:spcPts val="0"/>
              </a:spcAft>
              <a:buClrTx/>
              <a:buSzTx/>
              <a:buFontTx/>
              <a:buNone/>
              <a:tabLst>
                <a:tab pos="3641907" algn="l"/>
              </a:tabLst>
              <a:defRPr/>
            </a:pPr>
            <a:r>
              <a:rPr kumimoji="0" lang="sl-SI" sz="1200" b="0" i="0" u="none" strike="noStrike" kern="1200" cap="none" spc="300" normalizeH="0" baseline="0" noProof="0" dirty="0">
                <a:ln>
                  <a:noFill/>
                </a:ln>
                <a:solidFill>
                  <a:srgbClr val="0070C0"/>
                </a:solidFill>
                <a:effectLst/>
                <a:uLnTx/>
                <a:uFillTx/>
                <a:latin typeface="Palatino Linotype"/>
                <a:ea typeface="Tahoma" charset="0"/>
                <a:cs typeface="Tahoma" charset="0"/>
              </a:rPr>
              <a:t>2.2.2024, Ljubljana</a:t>
            </a:r>
          </a:p>
          <a:p>
            <a:pPr lvl="0" defTabSz="2438645">
              <a:spcBef>
                <a:spcPct val="0"/>
              </a:spcBef>
              <a:tabLst>
                <a:tab pos="3641907" algn="l"/>
              </a:tabLst>
              <a:defRPr/>
            </a:pPr>
            <a:r>
              <a:rPr lang="sl-SI" sz="1200" spc="300" dirty="0">
                <a:solidFill>
                  <a:srgbClr val="0070C0"/>
                </a:solidFill>
                <a:latin typeface="Palatino Linotype"/>
                <a:ea typeface="Tahoma" charset="0"/>
                <a:cs typeface="Tahoma" charset="0"/>
              </a:rPr>
              <a:t>Karmen Burger</a:t>
            </a:r>
            <a:endParaRPr kumimoji="0" lang="en" sz="1200" b="0" i="0" u="none" strike="noStrike" kern="1200" cap="none" spc="300" normalizeH="0" baseline="0" noProof="0" dirty="0">
              <a:ln>
                <a:noFill/>
              </a:ln>
              <a:solidFill>
                <a:srgbClr val="0070C0"/>
              </a:solidFill>
              <a:effectLst/>
              <a:uLnTx/>
              <a:uFillTx/>
              <a:latin typeface="Palatino Linotype"/>
              <a:ea typeface="Tahoma" charset="0"/>
              <a:cs typeface="Tahoma" charset="0"/>
            </a:endParaRPr>
          </a:p>
        </p:txBody>
      </p:sp>
    </p:spTree>
    <p:extLst>
      <p:ext uri="{BB962C8B-B14F-4D97-AF65-F5344CB8AC3E}">
        <p14:creationId xmlns:p14="http://schemas.microsoft.com/office/powerpoint/2010/main" val="421424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678A88-ADC3-3EAE-1352-C6DC345001DD}"/>
              </a:ext>
            </a:extLst>
          </p:cNvPr>
          <p:cNvSpPr>
            <a:spLocks noGrp="1"/>
          </p:cNvSpPr>
          <p:nvPr>
            <p:ph type="title"/>
          </p:nvPr>
        </p:nvSpPr>
        <p:spPr>
          <a:xfrm>
            <a:off x="347629" y="0"/>
            <a:ext cx="10515600" cy="1325563"/>
          </a:xfrm>
        </p:spPr>
        <p:txBody>
          <a:bodyPr>
            <a:normAutofit/>
          </a:bodyPr>
          <a:lstStyle/>
          <a:p>
            <a:pPr algn="ctr"/>
            <a:r>
              <a:rPr lang="sl-SI" b="1" dirty="0">
                <a:solidFill>
                  <a:srgbClr val="0070C0"/>
                </a:solidFill>
              </a:rPr>
              <a:t>ZAKONSKA PODLAGA</a:t>
            </a:r>
          </a:p>
        </p:txBody>
      </p:sp>
      <p:sp>
        <p:nvSpPr>
          <p:cNvPr id="3" name="Заголовок 15">
            <a:extLst>
              <a:ext uri="{FF2B5EF4-FFF2-40B4-BE49-F238E27FC236}">
                <a16:creationId xmlns:a16="http://schemas.microsoft.com/office/drawing/2014/main" id="{F2545B1C-0783-959A-8374-50463309D3DE}"/>
              </a:ext>
            </a:extLst>
          </p:cNvPr>
          <p:cNvSpPr txBox="1">
            <a:spLocks/>
          </p:cNvSpPr>
          <p:nvPr/>
        </p:nvSpPr>
        <p:spPr>
          <a:xfrm>
            <a:off x="158404" y="1486289"/>
            <a:ext cx="8827194" cy="3885422"/>
          </a:xfrm>
          <a:prstGeom prst="rect">
            <a:avLst/>
          </a:prstGeom>
        </p:spPr>
        <p:txBody>
          <a:bodyPr anchor="t">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23900" b="1" i="0" kern="1200" spc="0" baseline="0" dirty="0">
                <a:solidFill>
                  <a:schemeClr val="bg1"/>
                </a:solidFill>
                <a:latin typeface="Tahoma" charset="0"/>
                <a:ea typeface="Tahoma" charset="0"/>
                <a:cs typeface="Tahoma" charset="0"/>
              </a:defRPr>
            </a:lvl1pPr>
          </a:lstStyle>
          <a:p>
            <a:pPr marL="285750" marR="0" lvl="0" indent="-28575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r>
              <a:rPr kumimoji="0" lang="sl-SI" sz="1800" b="0" i="0" u="none" strike="noStrike" kern="1200" cap="none" spc="300" normalizeH="0" baseline="0" noProof="0" dirty="0">
                <a:ln>
                  <a:noFill/>
                </a:ln>
                <a:solidFill>
                  <a:schemeClr val="tx1"/>
                </a:solidFill>
                <a:uLnTx/>
                <a:uFillTx/>
                <a:latin typeface="+mj-lt"/>
                <a:ea typeface="Tahoma" charset="0"/>
                <a:cs typeface="Tahoma" charset="0"/>
              </a:rPr>
              <a:t> </a:t>
            </a:r>
            <a:r>
              <a:rPr kumimoji="0" lang="sl-SI" sz="2400" i="0" u="none" strike="noStrike" kern="1200" cap="none" spc="300" normalizeH="0" baseline="0" noProof="0" dirty="0">
                <a:ln>
                  <a:noFill/>
                </a:ln>
                <a:solidFill>
                  <a:schemeClr val="tx1"/>
                </a:solidFill>
                <a:uLnTx/>
                <a:uFillTx/>
                <a:latin typeface="+mj-lt"/>
                <a:ea typeface="Tahoma" charset="0"/>
                <a:cs typeface="Tahoma" charset="0"/>
              </a:rPr>
              <a:t>Zakonu o nevladnih organizacijah (</a:t>
            </a:r>
            <a:r>
              <a:rPr kumimoji="0" lang="sl-SI" sz="2400" i="0" u="none" strike="noStrike" kern="1200" cap="none" spc="300" normalizeH="0" baseline="0" noProof="0" dirty="0" err="1">
                <a:ln>
                  <a:noFill/>
                </a:ln>
                <a:solidFill>
                  <a:schemeClr val="tx1"/>
                </a:solidFill>
                <a:uLnTx/>
                <a:uFillTx/>
                <a:latin typeface="+mj-lt"/>
                <a:ea typeface="Tahoma" charset="0"/>
                <a:cs typeface="Tahoma" charset="0"/>
              </a:rPr>
              <a:t>ZNOrg</a:t>
            </a:r>
            <a:r>
              <a:rPr kumimoji="0" lang="sl-SI" sz="1800" i="0" u="none" strike="noStrike" kern="1200" cap="none" spc="300" normalizeH="0" baseline="0" noProof="0" dirty="0">
                <a:ln>
                  <a:noFill/>
                </a:ln>
                <a:solidFill>
                  <a:schemeClr val="tx1"/>
                </a:solidFill>
                <a:uLnTx/>
                <a:uFillTx/>
                <a:latin typeface="+mj-lt"/>
                <a:ea typeface="Tahoma" charset="0"/>
                <a:cs typeface="Tahoma" charset="0"/>
              </a:rPr>
              <a:t>) (2018)</a:t>
            </a:r>
          </a:p>
          <a:p>
            <a:pPr marL="457200" lvl="0" indent="-457200" algn="l">
              <a:buFont typeface="Wingdings" panose="05000000000000000000" pitchFamily="2" charset="2"/>
              <a:buChar char="v"/>
              <a:defRPr/>
            </a:pPr>
            <a:r>
              <a:rPr lang="sl-SI" sz="1800" dirty="0">
                <a:latin typeface="+mn-lt"/>
                <a:hlinkClick r:id="rId3"/>
              </a:rPr>
              <a:t>Zakon o nevladnih organizacijah (</a:t>
            </a:r>
            <a:r>
              <a:rPr lang="sl-SI" sz="1800" dirty="0" err="1">
                <a:latin typeface="+mn-lt"/>
                <a:hlinkClick r:id="rId3"/>
              </a:rPr>
              <a:t>ZNOrg</a:t>
            </a:r>
            <a:r>
              <a:rPr lang="sl-SI" sz="1800" dirty="0">
                <a:latin typeface="+mn-lt"/>
                <a:hlinkClick r:id="rId3"/>
              </a:rPr>
              <a:t>) (pisrs.si)</a:t>
            </a:r>
            <a:r>
              <a:rPr lang="sl-SI" sz="1800" spc="300" dirty="0">
                <a:solidFill>
                  <a:schemeClr val="tx1"/>
                </a:solidFill>
                <a:latin typeface="+mj-lt"/>
              </a:rPr>
              <a:t> </a:t>
            </a:r>
          </a:p>
          <a:p>
            <a:pPr lvl="0" algn="l">
              <a:defRPr/>
            </a:pPr>
            <a:endParaRPr lang="sl-SI" sz="1600" b="0" i="0" dirty="0">
              <a:solidFill>
                <a:srgbClr val="0070C0"/>
              </a:solidFill>
              <a:effectLst/>
              <a:latin typeface="+mn-lt"/>
            </a:endParaRPr>
          </a:p>
          <a:p>
            <a:pPr lvl="0" algn="l">
              <a:defRPr/>
            </a:pPr>
            <a:r>
              <a:rPr lang="sl-SI" sz="1600" b="0" i="0" dirty="0">
                <a:solidFill>
                  <a:schemeClr val="tx1"/>
                </a:solidFill>
                <a:effectLst/>
                <a:latin typeface="+mn-lt"/>
              </a:rPr>
              <a:t>Ta zakon opredeljuje nevladno organizacijo, določa pogoje za podelitev statusa nevladne organizacije v javnem interesu, pravice in obveznosti teh nevladnih organizacij ter ureja evidenco organizacij s statusom nevladne organizacije v javnem interesu</a:t>
            </a:r>
            <a:r>
              <a:rPr lang="sl-SI" sz="1600" b="0" i="0" dirty="0">
                <a:solidFill>
                  <a:srgbClr val="0070C0"/>
                </a:solidFill>
                <a:effectLst/>
                <a:latin typeface="+mn-lt"/>
              </a:rPr>
              <a:t>.</a:t>
            </a:r>
          </a:p>
          <a:p>
            <a:pPr lvl="0" algn="l">
              <a:defRPr/>
            </a:pPr>
            <a:endParaRPr lang="sl-SI" sz="1600" b="0" spc="300" dirty="0">
              <a:solidFill>
                <a:srgbClr val="0070C0"/>
              </a:solidFill>
              <a:latin typeface="+mn-lt"/>
            </a:endParaRPr>
          </a:p>
          <a:p>
            <a:pPr lvl="0" algn="l">
              <a:defRPr/>
            </a:pPr>
            <a:endParaRPr lang="sl-SI" sz="1600" b="0" spc="300" dirty="0">
              <a:solidFill>
                <a:srgbClr val="0070C0"/>
              </a:solidFill>
              <a:latin typeface="+mn-lt"/>
            </a:endParaRPr>
          </a:p>
          <a:p>
            <a:pPr lvl="0" algn="l">
              <a:defRPr/>
            </a:pPr>
            <a:endParaRPr lang="sl-SI" sz="1600" spc="300" dirty="0">
              <a:solidFill>
                <a:srgbClr val="0070C0"/>
              </a:solidFill>
              <a:latin typeface="+mn-lt"/>
            </a:endParaRPr>
          </a:p>
          <a:p>
            <a:pPr marL="285750" indent="-285750" algn="l">
              <a:buFont typeface="Wingdings" panose="05000000000000000000" pitchFamily="2" charset="2"/>
              <a:buChar char="v"/>
              <a:defRPr/>
            </a:pPr>
            <a:r>
              <a:rPr lang="sl-SI" sz="2400" spc="300" dirty="0">
                <a:solidFill>
                  <a:schemeClr val="tx1"/>
                </a:solidFill>
                <a:latin typeface="+mj-lt"/>
              </a:rPr>
              <a:t>Zakonu o spodbujanju razvoja turizma (ZSRT-1</a:t>
            </a:r>
            <a:r>
              <a:rPr lang="sl-SI" sz="1800" spc="300" dirty="0">
                <a:solidFill>
                  <a:schemeClr val="tx1"/>
                </a:solidFill>
                <a:latin typeface="+mj-lt"/>
              </a:rPr>
              <a:t>)</a:t>
            </a:r>
            <a:r>
              <a:rPr lang="sl-SI" sz="1800" u="sng" dirty="0">
                <a:solidFill>
                  <a:srgbClr val="0563C1"/>
                </a:solidFill>
                <a:latin typeface="Calibri" panose="020F0502020204030204" pitchFamily="34" charset="0"/>
                <a:ea typeface="Calibri" panose="020F0502020204030204" pitchFamily="34" charset="0"/>
                <a:hlinkClick r:id="rId4"/>
              </a:rPr>
              <a:t> http://www.pisrs.si/Pis.web/pregledPredpisa?id=ZAKO6452</a:t>
            </a:r>
            <a:endParaRPr lang="sl-SI" sz="1800" b="0" spc="300" dirty="0">
              <a:solidFill>
                <a:schemeClr val="tx1"/>
              </a:solidFill>
              <a:latin typeface="+mj-lt"/>
            </a:endParaRPr>
          </a:p>
          <a:p>
            <a:pPr lvl="0" algn="l">
              <a:defRPr/>
            </a:pPr>
            <a:endParaRPr kumimoji="0" lang="sl-SI" sz="1800" b="0" i="0" u="none" strike="noStrike" kern="1200" cap="none" spc="300" normalizeH="0" baseline="0" noProof="0" dirty="0">
              <a:ln>
                <a:noFill/>
              </a:ln>
              <a:solidFill>
                <a:schemeClr val="tx1"/>
              </a:solidFill>
              <a:uLnTx/>
              <a:uFillTx/>
              <a:latin typeface="+mn-lt"/>
              <a:ea typeface="Tahoma" charset="0"/>
              <a:cs typeface="Tahoma" charset="0"/>
            </a:endParaRPr>
          </a:p>
          <a:p>
            <a:pPr lvl="0" algn="l">
              <a:defRPr/>
            </a:pPr>
            <a:endParaRPr lang="sl-SI" sz="1800" b="0" spc="300" dirty="0">
              <a:solidFill>
                <a:schemeClr val="tx1"/>
              </a:solidFill>
              <a:latin typeface="+mn-lt"/>
            </a:endParaRPr>
          </a:p>
          <a:p>
            <a:pPr lvl="0" algn="l">
              <a:defRPr/>
            </a:pPr>
            <a:endParaRPr kumimoji="0" lang="sl-SI" sz="1800" b="0" i="0" u="none" strike="noStrike" kern="1200" cap="none" spc="300" normalizeH="0" baseline="0" noProof="0" dirty="0">
              <a:ln>
                <a:noFill/>
              </a:ln>
              <a:solidFill>
                <a:schemeClr val="tx1"/>
              </a:solidFill>
              <a:uLnTx/>
              <a:uFillTx/>
              <a:latin typeface="+mn-lt"/>
              <a:ea typeface="Tahoma" charset="0"/>
              <a:cs typeface="Tahoma" charset="0"/>
            </a:endParaRPr>
          </a:p>
          <a:p>
            <a:pPr lvl="0" algn="l">
              <a:defRPr/>
            </a:pPr>
            <a:endParaRPr lang="sl-SI" sz="1800" b="0" spc="300" dirty="0">
              <a:solidFill>
                <a:schemeClr val="tx1"/>
              </a:solidFill>
              <a:latin typeface="+mn-lt"/>
            </a:endParaRPr>
          </a:p>
          <a:p>
            <a:pPr lvl="0" algn="l">
              <a:defRPr/>
            </a:pPr>
            <a:endParaRPr kumimoji="0" lang="sl-SI" sz="1800" b="0" i="0" u="none" strike="noStrike" kern="1200" cap="none" spc="300" normalizeH="0" baseline="0" noProof="0" dirty="0">
              <a:ln>
                <a:noFill/>
              </a:ln>
              <a:solidFill>
                <a:schemeClr val="tx1"/>
              </a:solidFill>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lang="sl-SI" sz="1800" b="0" spc="300" dirty="0">
              <a:solidFill>
                <a:schemeClr val="tx1"/>
              </a:solidFill>
              <a:latin typeface="+mj-lt"/>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uLnTx/>
              <a:uFillTx/>
              <a:latin typeface="+mj-lt"/>
              <a:ea typeface="Tahoma" charset="0"/>
              <a:cs typeface="Tahoma" charset="0"/>
            </a:endParaRPr>
          </a:p>
        </p:txBody>
      </p:sp>
      <p:pic>
        <p:nvPicPr>
          <p:cNvPr id="4" name="Označba mesta slike 3">
            <a:extLst>
              <a:ext uri="{FF2B5EF4-FFF2-40B4-BE49-F238E27FC236}">
                <a16:creationId xmlns:a16="http://schemas.microsoft.com/office/drawing/2014/main" id="{0AE0356F-F6CB-62A5-639B-5EAE5FD6019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9070" r="11688"/>
          <a:stretch/>
        </p:blipFill>
        <p:spPr>
          <a:xfrm>
            <a:off x="8051515" y="1714500"/>
            <a:ext cx="4572000" cy="5143500"/>
          </a:xfrm>
          <a:custGeom>
            <a:avLst/>
            <a:gdLst>
              <a:gd name="connsiteX0" fmla="*/ 3959927 w 16191193"/>
              <a:gd name="connsiteY0" fmla="*/ 6858795 h 13717588"/>
              <a:gd name="connsiteX1" fmla="*/ 10089457 w 16191193"/>
              <a:gd name="connsiteY1" fmla="*/ 6858795 h 13717588"/>
              <a:gd name="connsiteX2" fmla="*/ 10128825 w 16191193"/>
              <a:gd name="connsiteY2" fmla="*/ 6858795 h 13717588"/>
              <a:gd name="connsiteX3" fmla="*/ 16191193 w 16191193"/>
              <a:gd name="connsiteY3" fmla="*/ 6858795 h 13717588"/>
              <a:gd name="connsiteX4" fmla="*/ 16191193 w 16191193"/>
              <a:gd name="connsiteY4" fmla="*/ 6975118 h 13717588"/>
              <a:gd name="connsiteX5" fmla="*/ 12298425 w 16191193"/>
              <a:gd name="connsiteY5" fmla="*/ 13717588 h 13717588"/>
              <a:gd name="connsiteX6" fmla="*/ 6168898 w 16191193"/>
              <a:gd name="connsiteY6" fmla="*/ 13717588 h 13717588"/>
              <a:gd name="connsiteX7" fmla="*/ 6129529 w 16191193"/>
              <a:gd name="connsiteY7" fmla="*/ 13717588 h 13717588"/>
              <a:gd name="connsiteX8" fmla="*/ 0 w 16191193"/>
              <a:gd name="connsiteY8" fmla="*/ 13717588 h 13717588"/>
              <a:gd name="connsiteX9" fmla="*/ 14049381 w 16191193"/>
              <a:gd name="connsiteY9" fmla="*/ 0 h 13717588"/>
              <a:gd name="connsiteX10" fmla="*/ 16191193 w 16191193"/>
              <a:gd name="connsiteY10" fmla="*/ 0 h 13717588"/>
              <a:gd name="connsiteX11" fmla="*/ 16191193 w 16191193"/>
              <a:gd name="connsiteY11" fmla="*/ 6858794 h 13717588"/>
              <a:gd name="connsiteX12" fmla="*/ 10128825 w 16191193"/>
              <a:gd name="connsiteY12" fmla="*/ 6858794 h 13717588"/>
              <a:gd name="connsiteX13" fmla="*/ 10128825 w 16191193"/>
              <a:gd name="connsiteY13" fmla="*/ 6858794 h 13717588"/>
              <a:gd name="connsiteX14" fmla="*/ 3959926 w 16191193"/>
              <a:gd name="connsiteY14" fmla="*/ 6858794 h 13717588"/>
              <a:gd name="connsiteX15" fmla="*/ 7919853 w 16191193"/>
              <a:gd name="connsiteY15" fmla="*/ 2 h 13717588"/>
              <a:gd name="connsiteX16" fmla="*/ 14049379 w 16191193"/>
              <a:gd name="connsiteY16" fmla="*/ 2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1193" h="13717588">
                <a:moveTo>
                  <a:pt x="3959927" y="6858795"/>
                </a:moveTo>
                <a:lnTo>
                  <a:pt x="10089457" y="6858795"/>
                </a:lnTo>
                <a:lnTo>
                  <a:pt x="10128825" y="6858795"/>
                </a:lnTo>
                <a:lnTo>
                  <a:pt x="16191193" y="6858795"/>
                </a:lnTo>
                <a:lnTo>
                  <a:pt x="16191193" y="6975118"/>
                </a:lnTo>
                <a:lnTo>
                  <a:pt x="12298425" y="13717588"/>
                </a:lnTo>
                <a:lnTo>
                  <a:pt x="6168898" y="13717588"/>
                </a:lnTo>
                <a:lnTo>
                  <a:pt x="6129529" y="13717588"/>
                </a:lnTo>
                <a:lnTo>
                  <a:pt x="0" y="13717588"/>
                </a:lnTo>
                <a:close/>
                <a:moveTo>
                  <a:pt x="14049381" y="0"/>
                </a:moveTo>
                <a:lnTo>
                  <a:pt x="16191193" y="0"/>
                </a:lnTo>
                <a:lnTo>
                  <a:pt x="16191193" y="6858794"/>
                </a:lnTo>
                <a:lnTo>
                  <a:pt x="10128825" y="6858794"/>
                </a:lnTo>
                <a:lnTo>
                  <a:pt x="10128825" y="6858794"/>
                </a:lnTo>
                <a:lnTo>
                  <a:pt x="3959926" y="6858794"/>
                </a:lnTo>
                <a:lnTo>
                  <a:pt x="7919853" y="2"/>
                </a:lnTo>
                <a:lnTo>
                  <a:pt x="14049379" y="2"/>
                </a:lnTo>
                <a:close/>
              </a:path>
            </a:pathLst>
          </a:custGeom>
        </p:spPr>
      </p:pic>
    </p:spTree>
    <p:extLst>
      <p:ext uri="{BB962C8B-B14F-4D97-AF65-F5344CB8AC3E}">
        <p14:creationId xmlns:p14="http://schemas.microsoft.com/office/powerpoint/2010/main" val="334205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7DAE7E-8269-756F-9BEF-987FAEE2C5AE}"/>
              </a:ext>
            </a:extLst>
          </p:cNvPr>
          <p:cNvSpPr>
            <a:spLocks noGrp="1"/>
          </p:cNvSpPr>
          <p:nvPr>
            <p:ph type="title"/>
          </p:nvPr>
        </p:nvSpPr>
        <p:spPr>
          <a:xfrm>
            <a:off x="698644" y="1417834"/>
            <a:ext cx="6832314" cy="272854"/>
          </a:xfrm>
        </p:spPr>
        <p:txBody>
          <a:bodyPr>
            <a:normAutofit/>
          </a:bodyPr>
          <a:lstStyle/>
          <a:p>
            <a:r>
              <a:rPr lang="sl-SI" sz="800" dirty="0"/>
              <a:t>.</a:t>
            </a:r>
          </a:p>
        </p:txBody>
      </p:sp>
      <p:sp>
        <p:nvSpPr>
          <p:cNvPr id="4" name="PoljeZBesedilom 3">
            <a:extLst>
              <a:ext uri="{FF2B5EF4-FFF2-40B4-BE49-F238E27FC236}">
                <a16:creationId xmlns:a16="http://schemas.microsoft.com/office/drawing/2014/main" id="{36008599-70FD-5E93-B05E-CE4B15AD1E96}"/>
              </a:ext>
            </a:extLst>
          </p:cNvPr>
          <p:cNvSpPr txBox="1"/>
          <p:nvPr/>
        </p:nvSpPr>
        <p:spPr>
          <a:xfrm>
            <a:off x="0" y="25360"/>
            <a:ext cx="11661169" cy="6832640"/>
          </a:xfrm>
          <a:prstGeom prst="rect">
            <a:avLst/>
          </a:prstGeom>
          <a:noFill/>
        </p:spPr>
        <p:txBody>
          <a:bodyPr wrap="square">
            <a:spAutoFit/>
          </a:bodyPr>
          <a:lstStyle/>
          <a:p>
            <a:pPr>
              <a:spcBef>
                <a:spcPts val="2400"/>
              </a:spcBef>
            </a:pPr>
            <a:r>
              <a:rPr lang="sl-SI" sz="4400" b="1" dirty="0">
                <a:solidFill>
                  <a:srgbClr val="0070C0"/>
                </a:solidFill>
                <a:effectLst/>
                <a:latin typeface="Calibri" panose="020F0502020204030204" pitchFamily="34" charset="0"/>
                <a:ea typeface="Calibri" panose="020F0502020204030204" pitchFamily="34" charset="0"/>
              </a:rPr>
              <a:t>POGOJI</a:t>
            </a:r>
            <a:r>
              <a:rPr lang="sl-SI" sz="2400" b="1" dirty="0">
                <a:solidFill>
                  <a:srgbClr val="0070C0"/>
                </a:solidFill>
                <a:effectLst/>
                <a:latin typeface="Calibri" panose="020F0502020204030204" pitchFamily="34" charset="0"/>
                <a:ea typeface="Calibri" panose="020F0502020204030204" pitchFamily="34" charset="0"/>
              </a:rPr>
              <a:t>     </a:t>
            </a:r>
            <a:r>
              <a:rPr lang="sl-SI" sz="1800" b="1" dirty="0">
                <a:solidFill>
                  <a:srgbClr val="000000"/>
                </a:solidFill>
                <a:effectLst/>
                <a:latin typeface="Calibri" panose="020F0502020204030204" pitchFamily="34" charset="0"/>
                <a:ea typeface="Calibri" panose="020F0502020204030204" pitchFamily="34" charset="0"/>
              </a:rPr>
              <a:t>                                                                               9. člen </a:t>
            </a:r>
            <a:r>
              <a:rPr lang="sl-SI" sz="1800" b="1" spc="300" dirty="0">
                <a:solidFill>
                  <a:schemeClr val="tx1"/>
                </a:solidFill>
                <a:latin typeface="+mj-lt"/>
              </a:rPr>
              <a:t>ZSRT-1</a:t>
            </a:r>
            <a:endParaRPr lang="sl-SI" sz="3200" b="1" dirty="0">
              <a:effectLst/>
              <a:latin typeface="Calibri" panose="020F0502020204030204" pitchFamily="34" charset="0"/>
              <a:ea typeface="Calibri" panose="020F0502020204030204" pitchFamily="34" charset="0"/>
            </a:endParaRPr>
          </a:p>
          <a:p>
            <a:pPr algn="ctr"/>
            <a:r>
              <a:rPr lang="sl-SI" sz="1400" b="1" dirty="0">
                <a:solidFill>
                  <a:srgbClr val="000000"/>
                </a:solidFill>
                <a:effectLst/>
                <a:latin typeface="Calibri" panose="020F0502020204030204" pitchFamily="34" charset="0"/>
                <a:ea typeface="Calibri" panose="020F0502020204030204" pitchFamily="34" charset="0"/>
              </a:rPr>
              <a:t>(status pravne osebe v javnem interesu, pogoji za pridobitev statusa)</a:t>
            </a:r>
            <a:endParaRPr lang="sl-SI" sz="1400" dirty="0">
              <a:effectLst/>
              <a:latin typeface="Calibri" panose="020F0502020204030204" pitchFamily="34" charset="0"/>
              <a:ea typeface="Calibri" panose="020F0502020204030204" pitchFamily="34" charset="0"/>
            </a:endParaRPr>
          </a:p>
          <a:p>
            <a:pPr indent="648335" algn="just">
              <a:spcBef>
                <a:spcPts val="1200"/>
              </a:spcBef>
            </a:pPr>
            <a:r>
              <a:rPr lang="sl-SI" sz="1400" dirty="0">
                <a:solidFill>
                  <a:srgbClr val="000000"/>
                </a:solidFill>
                <a:effectLst/>
                <a:latin typeface="Calibri" panose="020F0502020204030204" pitchFamily="34" charset="0"/>
                <a:ea typeface="Calibri" panose="020F0502020204030204" pitchFamily="34" charset="0"/>
              </a:rPr>
              <a:t>(1)</a:t>
            </a:r>
            <a:r>
              <a:rPr lang="sl-SI" sz="1400" dirty="0">
                <a:solidFill>
                  <a:srgbClr val="000000"/>
                </a:solidFill>
                <a:latin typeface="Calibri" panose="020F0502020204030204" pitchFamily="34" charset="0"/>
                <a:ea typeface="Calibri" panose="020F0502020204030204" pitchFamily="34" charset="0"/>
              </a:rPr>
              <a:t> Pravnim osebam, </a:t>
            </a:r>
            <a:r>
              <a:rPr lang="sl-SI" sz="1400" dirty="0">
                <a:solidFill>
                  <a:srgbClr val="000000"/>
                </a:solidFill>
                <a:highlight>
                  <a:srgbClr val="FFFF00"/>
                </a:highlight>
                <a:latin typeface="Calibri" panose="020F0502020204030204" pitchFamily="34" charset="0"/>
                <a:ea typeface="Calibri" panose="020F0502020204030204" pitchFamily="34" charset="0"/>
              </a:rPr>
              <a:t>ki delujejo na področju spodbujanja razvoja turizma in katerih namen ustanovitve in delovanje presegata interese članov</a:t>
            </a:r>
            <a:r>
              <a:rPr lang="sl-SI" sz="1400" dirty="0">
                <a:solidFill>
                  <a:srgbClr val="000000"/>
                </a:solidFill>
                <a:latin typeface="Calibri" panose="020F0502020204030204" pitchFamily="34" charset="0"/>
                <a:ea typeface="Calibri" panose="020F0502020204030204" pitchFamily="34" charset="0"/>
              </a:rPr>
              <a:t>, lahko minister, pristojen za turizem, podeli status pravne osebe, ki deluje v javnem interesu na področju spodbujanja </a:t>
            </a:r>
            <a:r>
              <a:rPr lang="sl-SI" sz="1400" dirty="0">
                <a:solidFill>
                  <a:srgbClr val="000000"/>
                </a:solidFill>
                <a:effectLst/>
                <a:latin typeface="Calibri" panose="020F0502020204030204" pitchFamily="34" charset="0"/>
                <a:ea typeface="Calibri" panose="020F0502020204030204" pitchFamily="34" charset="0"/>
              </a:rPr>
              <a:t> razvoja turizma (v nadaljnjem besedilu: status pravne osebe v javnem interesu).</a:t>
            </a:r>
            <a:endParaRPr lang="sl-SI" sz="1400" dirty="0">
              <a:effectLst/>
              <a:latin typeface="Calibri" panose="020F0502020204030204" pitchFamily="34" charset="0"/>
              <a:ea typeface="Calibri" panose="020F0502020204030204" pitchFamily="34" charset="0"/>
            </a:endParaRPr>
          </a:p>
          <a:p>
            <a:pPr indent="648335" algn="just">
              <a:spcBef>
                <a:spcPts val="1200"/>
              </a:spcBef>
            </a:pPr>
            <a:r>
              <a:rPr lang="sl-SI" sz="1400" dirty="0">
                <a:solidFill>
                  <a:srgbClr val="000000"/>
                </a:solidFill>
                <a:effectLst/>
                <a:latin typeface="Calibri" panose="020F0502020204030204" pitchFamily="34" charset="0"/>
                <a:ea typeface="Calibri" panose="020F0502020204030204" pitchFamily="34" charset="0"/>
              </a:rPr>
              <a:t>(2) </a:t>
            </a:r>
            <a:r>
              <a:rPr lang="sl-SI" sz="1400" dirty="0">
                <a:solidFill>
                  <a:srgbClr val="000000"/>
                </a:solidFill>
                <a:effectLst/>
                <a:highlight>
                  <a:srgbClr val="FFFF00"/>
                </a:highlight>
                <a:latin typeface="Calibri" panose="020F0502020204030204" pitchFamily="34" charset="0"/>
                <a:ea typeface="Calibri" panose="020F0502020204030204" pitchFamily="34" charset="0"/>
              </a:rPr>
              <a:t>Pravna oseba mora za pridobitev statusa pravne osebe v javnem interesu izpolnjevati naslednje pogoje:</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njeni člani niso pravne osebe javnega prava,</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spodbujanje razvoja turizma ima opredeljeno v svojem ustanovitvenem aktu,</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deluje najmanj dve leti pred vložitvijo vloge za pridobitev statusa,</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sredstva je zadnji dve leti pred vložitvijo vloge za podelitev statusa pretežno uporabljala za opravljanje dejavnosti v javnem interesu na področju spodbujanja razvoja turizma,</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izdelan ima najmanj dveletni program prihodnjega delovanja, ki vsebuje redno izvajanje dejavnosti v javnem interesu na področju spodbujanja razvoja turizma,</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lahko izkaže pomembnejše dosežke svojega delovanja pri spodbujanju razvoja turizma v zadnjih dveh letih pred vložitvijo vloge za podelitev statusa pravne osebe v javnem interesu,</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ji ni bila pravnomočno izrečena sankcija globe za hujši davčni prekršek ali prekršek, katerega narava je posebno huda, in ni bila pravnomočno obsojena zaradi kaznivega dejanja,</a:t>
            </a:r>
            <a:endParaRPr lang="sl-SI" sz="1400" dirty="0">
              <a:effectLst/>
              <a:latin typeface="Calibri" panose="020F0502020204030204" pitchFamily="34" charset="0"/>
              <a:ea typeface="Calibri" panose="020F0502020204030204" pitchFamily="34" charset="0"/>
            </a:endParaRPr>
          </a:p>
          <a:p>
            <a:pPr marL="269875" indent="-269875"/>
            <a:r>
              <a:rPr lang="sl-SI" sz="1400" dirty="0">
                <a:solidFill>
                  <a:srgbClr val="000000"/>
                </a:solidFill>
                <a:effectLst/>
                <a:latin typeface="Calibri" panose="020F0502020204030204" pitchFamily="34" charset="0"/>
                <a:ea typeface="Calibri" panose="020F0502020204030204" pitchFamily="34" charset="0"/>
              </a:rPr>
              <a:t>-        ni v stečajnem postopku ali postopku likvidacije.</a:t>
            </a:r>
            <a:endParaRPr lang="sl-SI" sz="1400" dirty="0">
              <a:effectLst/>
              <a:latin typeface="Calibri" panose="020F0502020204030204" pitchFamily="34" charset="0"/>
              <a:ea typeface="Calibri" panose="020F0502020204030204" pitchFamily="34" charset="0"/>
            </a:endParaRPr>
          </a:p>
          <a:p>
            <a:pPr indent="648335" algn="just">
              <a:spcBef>
                <a:spcPts val="1200"/>
              </a:spcBef>
            </a:pPr>
            <a:r>
              <a:rPr lang="sl-SI" sz="1400" dirty="0">
                <a:solidFill>
                  <a:srgbClr val="000000"/>
                </a:solidFill>
                <a:effectLst/>
                <a:latin typeface="Calibri" panose="020F0502020204030204" pitchFamily="34" charset="0"/>
                <a:ea typeface="Calibri" panose="020F0502020204030204" pitchFamily="34" charset="0"/>
              </a:rPr>
              <a:t>(3</a:t>
            </a:r>
            <a:r>
              <a:rPr lang="sl-SI" sz="1400" dirty="0">
                <a:solidFill>
                  <a:srgbClr val="000000"/>
                </a:solidFill>
                <a:effectLst/>
                <a:highlight>
                  <a:srgbClr val="FFFF00"/>
                </a:highlight>
                <a:latin typeface="Calibri" panose="020F0502020204030204" pitchFamily="34" charset="0"/>
                <a:ea typeface="Calibri" panose="020F0502020204030204" pitchFamily="34" charset="0"/>
              </a:rPr>
              <a:t>) Prispevanje k spodbujanju razvoja turizma pomeni zlasti</a:t>
            </a:r>
            <a:r>
              <a:rPr lang="sl-SI" sz="1400" dirty="0">
                <a:solidFill>
                  <a:srgbClr val="000000"/>
                </a:solidFill>
                <a:effectLst/>
                <a:latin typeface="Calibri" panose="020F0502020204030204" pitchFamily="34" charset="0"/>
                <a:ea typeface="Calibri" panose="020F0502020204030204" pitchFamily="34" charset="0"/>
              </a:rPr>
              <a:t>:</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ozaveščanje prebivalstva o pomenu turizma,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ozaveščanje in izobraževanje mladih za turizem,</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skrb za pozitiven odnos javnosti do turistov in turizma,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skrb za ohranjanje naravne in kulturne dediščine ter urejanje turistom prijaznega okolja, skladno z varstvenimi cilji in režimi varovanega oziroma zavarovanega območja,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izvajanje promocijske in informativne dejavnosti na področju turizma,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organiziranje, usklajevanje in izvajanje prireditev, ki pripomorejo k spodbujanju razvoja turizma, ali</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        izvajanje drugih aktivnosti, ki pripomorejo k spodbujanju razvoja turizma.</a:t>
            </a:r>
            <a:endParaRPr lang="sl-SI"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090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733484-ADFC-1607-3908-CD6ACC8F883E}"/>
              </a:ext>
            </a:extLst>
          </p:cNvPr>
          <p:cNvSpPr>
            <a:spLocks noGrp="1"/>
          </p:cNvSpPr>
          <p:nvPr>
            <p:ph type="title"/>
          </p:nvPr>
        </p:nvSpPr>
        <p:spPr>
          <a:xfrm>
            <a:off x="262847" y="77449"/>
            <a:ext cx="11439417" cy="1325563"/>
          </a:xfrm>
        </p:spPr>
        <p:txBody>
          <a:bodyPr/>
          <a:lstStyle/>
          <a:p>
            <a:r>
              <a:rPr lang="sl-SI" sz="1800" dirty="0">
                <a:solidFill>
                  <a:srgbClr val="000000"/>
                </a:solidFill>
                <a:effectLst/>
                <a:highlight>
                  <a:srgbClr val="FFFF00"/>
                </a:highlight>
                <a:latin typeface="Calibri" panose="020F0502020204030204" pitchFamily="34" charset="0"/>
                <a:ea typeface="Calibri" panose="020F0502020204030204" pitchFamily="34" charset="0"/>
              </a:rPr>
              <a:t>NAČRTOVANJE, ORGANIZIRANJE IN IZVAJANJE SPODBUJANJA RAZVOJA TURIZMA NA RAVNI TURISTIČNEGA OBMOČJA</a:t>
            </a:r>
            <a:br>
              <a:rPr lang="sl-SI" sz="1800" dirty="0">
                <a:effectLst/>
                <a:latin typeface="Calibri" panose="020F0502020204030204" pitchFamily="34" charset="0"/>
                <a:ea typeface="Calibri" panose="020F0502020204030204" pitchFamily="34" charset="0"/>
              </a:rPr>
            </a:br>
            <a:endParaRPr lang="sl-SI" dirty="0"/>
          </a:p>
        </p:txBody>
      </p:sp>
      <p:sp>
        <p:nvSpPr>
          <p:cNvPr id="4" name="PoljeZBesedilom 3">
            <a:extLst>
              <a:ext uri="{FF2B5EF4-FFF2-40B4-BE49-F238E27FC236}">
                <a16:creationId xmlns:a16="http://schemas.microsoft.com/office/drawing/2014/main" id="{961E32E9-C12E-2237-AF99-C9C200B32250}"/>
              </a:ext>
            </a:extLst>
          </p:cNvPr>
          <p:cNvSpPr txBox="1"/>
          <p:nvPr/>
        </p:nvSpPr>
        <p:spPr>
          <a:xfrm>
            <a:off x="113015" y="925164"/>
            <a:ext cx="11965970" cy="6001643"/>
          </a:xfrm>
          <a:prstGeom prst="rect">
            <a:avLst/>
          </a:prstGeom>
          <a:noFill/>
        </p:spPr>
        <p:txBody>
          <a:bodyPr wrap="square">
            <a:spAutoFit/>
          </a:bodyPr>
          <a:lstStyle/>
          <a:p>
            <a:pPr algn="ctr">
              <a:spcBef>
                <a:spcPts val="2400"/>
              </a:spcBef>
            </a:pPr>
            <a:r>
              <a:rPr lang="sl-SI" sz="1400" b="1" dirty="0">
                <a:solidFill>
                  <a:srgbClr val="000000"/>
                </a:solidFill>
                <a:effectLst/>
                <a:latin typeface="Calibri" panose="020F0502020204030204" pitchFamily="34" charset="0"/>
                <a:ea typeface="Calibri" panose="020F0502020204030204" pitchFamily="34" charset="0"/>
              </a:rPr>
              <a:t>13. člen</a:t>
            </a:r>
            <a:endParaRPr lang="sl-SI" sz="1400" dirty="0">
              <a:effectLst/>
              <a:latin typeface="Calibri" panose="020F0502020204030204" pitchFamily="34" charset="0"/>
              <a:ea typeface="Calibri" panose="020F0502020204030204" pitchFamily="34" charset="0"/>
            </a:endParaRPr>
          </a:p>
          <a:p>
            <a:pPr algn="ctr"/>
            <a:r>
              <a:rPr lang="sl-SI" sz="1400" b="1" dirty="0">
                <a:solidFill>
                  <a:srgbClr val="000000"/>
                </a:solidFill>
                <a:effectLst/>
                <a:latin typeface="Calibri" panose="020F0502020204030204" pitchFamily="34" charset="0"/>
                <a:ea typeface="Calibri" panose="020F0502020204030204" pitchFamily="34" charset="0"/>
              </a:rPr>
              <a:t>(načrtovanje, organiziranje in izvajanje spodbujanja razvoja turizma)</a:t>
            </a:r>
            <a:endParaRPr lang="sl-SI" sz="1400" dirty="0">
              <a:effectLst/>
              <a:latin typeface="Calibri" panose="020F0502020204030204" pitchFamily="34" charset="0"/>
              <a:ea typeface="Calibri" panose="020F0502020204030204" pitchFamily="34" charset="0"/>
            </a:endParaRPr>
          </a:p>
          <a:p>
            <a:pPr indent="648335" algn="just">
              <a:spcBef>
                <a:spcPts val="1200"/>
              </a:spcBef>
            </a:pPr>
            <a:r>
              <a:rPr lang="sl-SI" sz="1400" dirty="0">
                <a:solidFill>
                  <a:srgbClr val="000000"/>
                </a:solidFill>
                <a:effectLst/>
                <a:latin typeface="Calibri" panose="020F0502020204030204" pitchFamily="34" charset="0"/>
                <a:ea typeface="Calibri" panose="020F0502020204030204" pitchFamily="34" charset="0"/>
              </a:rPr>
              <a:t>Načrtovanje, organiziranje in izvajanje spodbujanja razvoja turizma na ravni turističnega območja je v pristojnosti občin.</a:t>
            </a:r>
            <a:endParaRPr lang="sl-SI" sz="1400" dirty="0">
              <a:effectLst/>
              <a:latin typeface="Calibri" panose="020F0502020204030204" pitchFamily="34" charset="0"/>
              <a:ea typeface="Calibri" panose="020F0502020204030204" pitchFamily="34" charset="0"/>
            </a:endParaRPr>
          </a:p>
          <a:p>
            <a:pPr algn="ctr"/>
            <a:r>
              <a:rPr lang="sl-SI" sz="1400" b="1" dirty="0">
                <a:solidFill>
                  <a:srgbClr val="000000"/>
                </a:solidFill>
                <a:effectLst/>
                <a:latin typeface="Calibri" panose="020F0502020204030204" pitchFamily="34" charset="0"/>
                <a:ea typeface="Calibri" panose="020F0502020204030204" pitchFamily="34" charset="0"/>
              </a:rPr>
              <a:t>15. člen</a:t>
            </a:r>
            <a:endParaRPr lang="sl-SI" sz="1400" dirty="0">
              <a:effectLst/>
              <a:latin typeface="Calibri" panose="020F0502020204030204" pitchFamily="34" charset="0"/>
              <a:ea typeface="Calibri" panose="020F0502020204030204" pitchFamily="34" charset="0"/>
            </a:endParaRPr>
          </a:p>
          <a:p>
            <a:pPr algn="ctr"/>
            <a:r>
              <a:rPr lang="sl-SI" sz="1400" b="1" dirty="0">
                <a:solidFill>
                  <a:srgbClr val="000000"/>
                </a:solidFill>
                <a:effectLst/>
                <a:latin typeface="Calibri" panose="020F0502020204030204" pitchFamily="34" charset="0"/>
                <a:ea typeface="Calibri" panose="020F0502020204030204" pitchFamily="34" charset="0"/>
              </a:rPr>
              <a:t>(dejavnosti in storitve, katerih opravljanje na ravni turističnega območja je v javnem interesu)</a:t>
            </a:r>
            <a:endParaRPr lang="sl-SI" sz="1400" dirty="0">
              <a:effectLst/>
              <a:latin typeface="Calibri" panose="020F0502020204030204" pitchFamily="34" charset="0"/>
              <a:ea typeface="Calibri" panose="020F0502020204030204" pitchFamily="34" charset="0"/>
            </a:endParaRPr>
          </a:p>
          <a:p>
            <a:pPr indent="648335" algn="just">
              <a:spcBef>
                <a:spcPts val="1200"/>
              </a:spcBef>
            </a:pPr>
            <a:r>
              <a:rPr lang="sl-SI" sz="1400" dirty="0">
                <a:solidFill>
                  <a:srgbClr val="000000"/>
                </a:solidFill>
                <a:effectLst/>
                <a:latin typeface="Calibri" panose="020F0502020204030204" pitchFamily="34" charset="0"/>
                <a:ea typeface="Calibri" panose="020F0502020204030204" pitchFamily="34" charset="0"/>
              </a:rPr>
              <a:t>(1) Dejavnosti in storitve, katerih opravljanje na ravni turističnega območja je v javnem interesu, so:</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1.      informacijska turistična dejavnost, ki vključuje:</a:t>
            </a:r>
            <a:endParaRPr lang="sl-SI" sz="1400" dirty="0">
              <a:effectLst/>
              <a:latin typeface="Calibri" panose="020F0502020204030204" pitchFamily="34" charset="0"/>
              <a:ea typeface="Calibri" panose="020F0502020204030204" pitchFamily="34" charset="0"/>
            </a:endParaRPr>
          </a:p>
          <a:p>
            <a:pPr lvl="1" indent="-90170" algn="just"/>
            <a:r>
              <a:rPr lang="sl-SI" sz="1400" dirty="0">
                <a:solidFill>
                  <a:srgbClr val="000000"/>
                </a:solidFill>
                <a:effectLst/>
                <a:latin typeface="Calibri" panose="020F0502020204030204" pitchFamily="34" charset="0"/>
                <a:ea typeface="Calibri" panose="020F0502020204030204" pitchFamily="34" charset="0"/>
              </a:rPr>
              <a:t>-  informiranje turistov, vključno s turisti s posebnimi potrebami,</a:t>
            </a:r>
            <a:endParaRPr lang="sl-SI" sz="1400" dirty="0">
              <a:effectLst/>
              <a:latin typeface="Calibri" panose="020F0502020204030204" pitchFamily="34" charset="0"/>
              <a:ea typeface="Calibri" panose="020F0502020204030204" pitchFamily="34" charset="0"/>
            </a:endParaRPr>
          </a:p>
          <a:p>
            <a:pPr lvl="1" indent="-90170" algn="just"/>
            <a:r>
              <a:rPr lang="sl-SI" sz="1400" dirty="0">
                <a:solidFill>
                  <a:srgbClr val="000000"/>
                </a:solidFill>
                <a:effectLst/>
                <a:latin typeface="Calibri" panose="020F0502020204030204" pitchFamily="34" charset="0"/>
                <a:ea typeface="Calibri" panose="020F0502020204030204" pitchFamily="34" charset="0"/>
              </a:rPr>
              <a:t>-  zbiranje podatkov za potrebe informiranja obiskovalcev,</a:t>
            </a:r>
            <a:endParaRPr lang="sl-SI" sz="1400" dirty="0">
              <a:effectLst/>
              <a:latin typeface="Calibri" panose="020F0502020204030204" pitchFamily="34" charset="0"/>
              <a:ea typeface="Calibri" panose="020F0502020204030204" pitchFamily="34" charset="0"/>
            </a:endParaRPr>
          </a:p>
          <a:p>
            <a:pPr lvl="1" indent="-90170" algn="just"/>
            <a:r>
              <a:rPr lang="sl-SI" sz="1400" dirty="0">
                <a:solidFill>
                  <a:srgbClr val="000000"/>
                </a:solidFill>
                <a:effectLst/>
                <a:latin typeface="Calibri" panose="020F0502020204030204" pitchFamily="34" charset="0"/>
                <a:ea typeface="Calibri" panose="020F0502020204030204" pitchFamily="34" charset="0"/>
              </a:rPr>
              <a:t>-  ugotavljanje mnenj obiskovalcev o kakovosti turistične ponudbe,</a:t>
            </a:r>
            <a:endParaRPr lang="sl-SI" sz="1400" dirty="0">
              <a:effectLst/>
              <a:latin typeface="Calibri" panose="020F0502020204030204" pitchFamily="34" charset="0"/>
              <a:ea typeface="Calibri" panose="020F0502020204030204" pitchFamily="34" charset="0"/>
            </a:endParaRPr>
          </a:p>
          <a:p>
            <a:pPr lvl="1" indent="-90170" algn="just"/>
            <a:r>
              <a:rPr lang="sl-SI" sz="1400" dirty="0">
                <a:solidFill>
                  <a:srgbClr val="000000"/>
                </a:solidFill>
                <a:effectLst/>
                <a:latin typeface="Calibri" panose="020F0502020204030204" pitchFamily="34" charset="0"/>
                <a:ea typeface="Calibri" panose="020F0502020204030204" pitchFamily="34" charset="0"/>
              </a:rPr>
              <a:t>-  sprejemanje in posredovanje predlogov in pritožb obiskovalcev v zvezi s turistično ponudbo pristojnim organom,</a:t>
            </a:r>
            <a:endParaRPr lang="sl-SI" sz="1400" dirty="0">
              <a:effectLst/>
              <a:latin typeface="Calibri" panose="020F0502020204030204" pitchFamily="34" charset="0"/>
              <a:ea typeface="Calibri" panose="020F0502020204030204" pitchFamily="34" charset="0"/>
            </a:endParaRPr>
          </a:p>
          <a:p>
            <a:pPr lvl="1" indent="-90170" algn="just"/>
            <a:r>
              <a:rPr lang="sl-SI" sz="1400" dirty="0">
                <a:solidFill>
                  <a:srgbClr val="000000"/>
                </a:solidFill>
                <a:effectLst/>
                <a:latin typeface="Calibri" panose="020F0502020204030204" pitchFamily="34" charset="0"/>
                <a:ea typeface="Calibri" panose="020F0502020204030204" pitchFamily="34" charset="0"/>
              </a:rPr>
              <a:t>-  urejanje in vzdrževanje turistične signalizacije,</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2.    spodbujanje razvoja celovitih turističnih proizvodov turističnega območja,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3.    trženje celovite turistične ponudbe na ravni turističnega območja,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4.    promocija turizma v digitalnem okolju,</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5.    varovanje nepremičnih spomenikov lokalnega in državnega pomena,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6.    razvoj in vzdrževanje turistične infrastrukture,</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7.   razvoj in vzdrževanje javnih površin, namenjenih turistom (vzdrževanje in urejanje parkov, zelenic, cvetličnih nasadov, planinskih ter tematskih poti in podobno),</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8.  urejanje in vključevanje zavarovanih naravnih območij v turistično ponudbo, ob upoštevanju aktov o zavarovanju ter v skladu z razvojnimi usmeritvami in varstvenimi režimi v zavarovanih območjih,</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9.    organizacija in izvajanje prireditev,</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10.  ozaveščanje in spodbujanje lokalnega prebivalstva glede pozitivnega odnosa do turistov in turizma,</a:t>
            </a:r>
            <a:endParaRPr lang="sl-SI" sz="1400" dirty="0">
              <a:effectLst/>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11.  druge storitve, ki se na turističnem območju brezplačno zagotavljajo turistom.</a:t>
            </a:r>
          </a:p>
          <a:p>
            <a:pPr marL="269875" indent="-269875" algn="just"/>
            <a:endParaRPr lang="sl-SI" sz="1400" dirty="0">
              <a:latin typeface="Calibri" panose="020F0502020204030204" pitchFamily="34" charset="0"/>
              <a:ea typeface="Calibri" panose="020F0502020204030204" pitchFamily="34" charset="0"/>
            </a:endParaRPr>
          </a:p>
          <a:p>
            <a:pPr marL="269875" indent="-269875" algn="just"/>
            <a:r>
              <a:rPr lang="sl-SI" sz="1400" dirty="0">
                <a:solidFill>
                  <a:srgbClr val="000000"/>
                </a:solidFill>
                <a:effectLst/>
                <a:latin typeface="Calibri" panose="020F0502020204030204" pitchFamily="34" charset="0"/>
                <a:ea typeface="Calibri" panose="020F0502020204030204" pitchFamily="34" charset="0"/>
              </a:rPr>
              <a:t>(2) Pri izvajanju dejavnosti in storitev iz prvega odstavka je treba upoštevati javni interes varstva narave ter usmeritve in varstvene cilje s področja varstva narave.</a:t>
            </a:r>
            <a:endParaRPr lang="sl-SI"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9746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022C3C-A1FE-D7DB-60EA-F5C5263C3D07}"/>
              </a:ext>
            </a:extLst>
          </p:cNvPr>
          <p:cNvSpPr>
            <a:spLocks noGrp="1"/>
          </p:cNvSpPr>
          <p:nvPr>
            <p:ph type="title"/>
          </p:nvPr>
        </p:nvSpPr>
        <p:spPr>
          <a:xfrm>
            <a:off x="221750" y="0"/>
            <a:ext cx="10515600" cy="1325563"/>
          </a:xfrm>
        </p:spPr>
        <p:txBody>
          <a:bodyPr>
            <a:normAutofit/>
          </a:bodyPr>
          <a:lstStyle/>
          <a:p>
            <a:r>
              <a:rPr lang="sl-SI" b="1" dirty="0">
                <a:solidFill>
                  <a:srgbClr val="0070C0"/>
                </a:solidFill>
              </a:rPr>
              <a:t>POSTOPEK</a:t>
            </a:r>
          </a:p>
        </p:txBody>
      </p:sp>
      <p:sp>
        <p:nvSpPr>
          <p:cNvPr id="3" name="Заголовок 15">
            <a:extLst>
              <a:ext uri="{FF2B5EF4-FFF2-40B4-BE49-F238E27FC236}">
                <a16:creationId xmlns:a16="http://schemas.microsoft.com/office/drawing/2014/main" id="{1D186AD1-C38F-B504-1542-246E1F756DA5}"/>
              </a:ext>
            </a:extLst>
          </p:cNvPr>
          <p:cNvSpPr txBox="1">
            <a:spLocks/>
          </p:cNvSpPr>
          <p:nvPr/>
        </p:nvSpPr>
        <p:spPr>
          <a:xfrm>
            <a:off x="131852" y="1486289"/>
            <a:ext cx="11928296" cy="3885422"/>
          </a:xfrm>
          <a:prstGeom prst="rect">
            <a:avLst/>
          </a:prstGeom>
        </p:spPr>
        <p:txBody>
          <a:bodyPr anchor="t">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23900" b="1" i="0" kern="1200" spc="0" baseline="0" dirty="0">
                <a:solidFill>
                  <a:schemeClr val="bg1"/>
                </a:solidFill>
                <a:latin typeface="Tahoma" charset="0"/>
                <a:ea typeface="Tahoma" charset="0"/>
                <a:cs typeface="Tahoma" charset="0"/>
              </a:defRPr>
            </a:lvl1pPr>
          </a:lstStyle>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r>
              <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rPr>
              <a:t>Vloga na Ministrstvo za gospodarski razvoj in tehnologijo z dokumentacijo</a:t>
            </a: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r>
              <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rPr>
              <a:t>Lahko se hkrati zaprosi za podelitev obeh statusov</a:t>
            </a: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r>
              <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rPr>
              <a:t>Oba statusa se podelita za nedoločen čas in odvzameta, če organizacije pogojev ne izpolnjuje več</a:t>
            </a:r>
          </a:p>
          <a:p>
            <a:pPr marL="0" marR="0" lvl="0" indent="0" algn="l" defTabSz="2438645" rtl="0" eaLnBrk="1" fontAlgn="auto" latinLnBrk="0" hangingPunct="1">
              <a:lnSpc>
                <a:spcPct val="100000"/>
              </a:lnSpc>
              <a:spcBef>
                <a:spcPct val="0"/>
              </a:spcBef>
              <a:spcAft>
                <a:spcPts val="0"/>
              </a:spcAft>
              <a:buClrTx/>
              <a:buSzTx/>
              <a:buFontTx/>
              <a:buNone/>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r>
              <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rPr>
              <a:t>Vpis v evidenco</a:t>
            </a: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r>
              <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rPr>
              <a:t>Obveznost poročanja</a:t>
            </a: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lang="sl-SI" sz="1800" b="0" spc="300" dirty="0">
              <a:solidFill>
                <a:schemeClr val="tx1"/>
              </a:solidFill>
              <a:latin typeface="+mn-lt"/>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indent="-457200" algn="l">
              <a:buFont typeface="Wingdings" panose="05000000000000000000" pitchFamily="2" charset="2"/>
              <a:buChar char="v"/>
              <a:defRPr/>
            </a:pPr>
            <a:r>
              <a:rPr lang="sl-SI" sz="1800" u="sng" dirty="0">
                <a:solidFill>
                  <a:srgbClr val="0563C1"/>
                </a:solidFill>
                <a:latin typeface="Calibri" panose="020F0502020204030204" pitchFamily="34" charset="0"/>
                <a:ea typeface="Calibri" panose="020F0502020204030204" pitchFamily="34" charset="0"/>
                <a:hlinkClick r:id="rId2"/>
              </a:rPr>
              <a:t>https://www.gov.si/zbirke/storitve/delovanje-pravnih-oseb-v-javnem-interesu-na-podrocju-spodbujanja-razvoja-turizma/</a:t>
            </a:r>
            <a:endParaRPr lang="sl-SI" sz="1800" dirty="0">
              <a:latin typeface="Calibri" panose="020F0502020204030204" pitchFamily="34" charset="0"/>
              <a:ea typeface="Calibri" panose="020F0502020204030204" pitchFamily="34"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lang="sl-SI" sz="1800" b="0" spc="300" dirty="0">
              <a:solidFill>
                <a:schemeClr val="tx1"/>
              </a:solidFill>
              <a:latin typeface="+mn-lt"/>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chemeClr val="tx1"/>
              </a:solidFill>
              <a:effectLst/>
              <a:uLnTx/>
              <a:uFillTx/>
              <a:latin typeface="+mn-lt"/>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rgbClr val="78A22F"/>
              </a:solidFill>
              <a:effectLst/>
              <a:uLnTx/>
              <a:uFillTx/>
              <a:latin typeface="Palatino Linotype"/>
              <a:ea typeface="Tahoma" charset="0"/>
              <a:cs typeface="Tahoma" charset="0"/>
            </a:endParaRPr>
          </a:p>
        </p:txBody>
      </p:sp>
    </p:spTree>
    <p:extLst>
      <p:ext uri="{BB962C8B-B14F-4D97-AF65-F5344CB8AC3E}">
        <p14:creationId xmlns:p14="http://schemas.microsoft.com/office/powerpoint/2010/main" val="298479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12B6F2-BB69-1B84-7A80-A7257A3D3B79}"/>
              </a:ext>
            </a:extLst>
          </p:cNvPr>
          <p:cNvSpPr>
            <a:spLocks noGrp="1"/>
          </p:cNvSpPr>
          <p:nvPr>
            <p:ph type="title"/>
          </p:nvPr>
        </p:nvSpPr>
        <p:spPr>
          <a:xfrm>
            <a:off x="345041" y="-134800"/>
            <a:ext cx="10515600" cy="1325563"/>
          </a:xfrm>
        </p:spPr>
        <p:txBody>
          <a:bodyPr/>
          <a:lstStyle/>
          <a:p>
            <a:r>
              <a:rPr lang="sl-SI" b="1" dirty="0">
                <a:solidFill>
                  <a:srgbClr val="0070C0"/>
                </a:solidFill>
              </a:rPr>
              <a:t>VLOGA - DOKUMENTI</a:t>
            </a:r>
          </a:p>
        </p:txBody>
      </p:sp>
      <p:sp>
        <p:nvSpPr>
          <p:cNvPr id="3" name="Заголовок 15">
            <a:extLst>
              <a:ext uri="{FF2B5EF4-FFF2-40B4-BE49-F238E27FC236}">
                <a16:creationId xmlns:a16="http://schemas.microsoft.com/office/drawing/2014/main" id="{A543505F-404D-D851-CD56-6024C4B286A9}"/>
              </a:ext>
            </a:extLst>
          </p:cNvPr>
          <p:cNvSpPr txBox="1">
            <a:spLocks/>
          </p:cNvSpPr>
          <p:nvPr/>
        </p:nvSpPr>
        <p:spPr>
          <a:xfrm>
            <a:off x="838200" y="2143425"/>
            <a:ext cx="10268164" cy="4016868"/>
          </a:xfrm>
          <a:prstGeom prst="rect">
            <a:avLst/>
          </a:prstGeom>
        </p:spPr>
        <p:txBody>
          <a:bodyPr anchor="t">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23900" b="1" i="0" kern="1200" spc="0" baseline="0" dirty="0">
                <a:solidFill>
                  <a:schemeClr val="bg1"/>
                </a:solidFill>
                <a:latin typeface="Tahoma" charset="0"/>
                <a:ea typeface="Tahoma" charset="0"/>
                <a:cs typeface="Tahoma" charset="0"/>
              </a:defRPr>
            </a:lvl1pPr>
          </a:lstStyle>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rgbClr val="78A22F"/>
              </a:solidFill>
              <a:effectLst/>
              <a:uLnTx/>
              <a:uFillTx/>
              <a:latin typeface="Palatino Linotype"/>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rgbClr val="78A22F"/>
              </a:solidFill>
              <a:effectLst/>
              <a:uLnTx/>
              <a:uFillTx/>
              <a:latin typeface="Palatino Linotype"/>
              <a:ea typeface="Tahoma" charset="0"/>
              <a:cs typeface="Tahoma" charset="0"/>
            </a:endParaRPr>
          </a:p>
          <a:p>
            <a:pPr marL="800100" marR="0" lvl="1" indent="-4572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sl-SI" sz="100" b="0" i="0" u="none" strike="noStrike" kern="1200" cap="none" spc="300" normalizeH="0" baseline="0" noProof="0" dirty="0">
              <a:ln>
                <a:noFill/>
              </a:ln>
              <a:solidFill>
                <a:srgbClr val="78A22F"/>
              </a:solidFill>
              <a:effectLst/>
              <a:uLnTx/>
              <a:uFillTx/>
              <a:latin typeface="Palatino Linotype"/>
              <a:ea typeface="+mn-ea"/>
              <a:cs typeface="+mn-cs"/>
            </a:endParaRPr>
          </a:p>
          <a:p>
            <a:pPr marL="1143000" marR="0" lvl="2" indent="-4572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sl-SI" sz="100" b="0" i="0" u="none" strike="noStrike" kern="1200" cap="none" spc="300" normalizeH="0" baseline="0" noProof="0" dirty="0">
              <a:ln>
                <a:noFill/>
              </a:ln>
              <a:solidFill>
                <a:srgbClr val="78A22F"/>
              </a:solidFill>
              <a:effectLst/>
              <a:uLnTx/>
              <a:uFillTx/>
              <a:latin typeface="Palatino Linotype"/>
              <a:ea typeface="+mn-ea"/>
              <a:cs typeface="+mn-cs"/>
            </a:endParaRPr>
          </a:p>
          <a:p>
            <a:pPr marL="1485900" marR="0" lvl="3" indent="-4572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sl-SI" sz="100" b="0" i="0" u="none" strike="noStrike" kern="1200" cap="none" spc="300" normalizeH="0" baseline="0" noProof="0" dirty="0">
              <a:ln>
                <a:noFill/>
              </a:ln>
              <a:solidFill>
                <a:srgbClr val="78A22F"/>
              </a:solidFill>
              <a:effectLst/>
              <a:uLnTx/>
              <a:uFillTx/>
              <a:latin typeface="Palatino Linotype"/>
              <a:ea typeface="+mn-ea"/>
              <a:cs typeface="+mn-cs"/>
            </a:endParaRPr>
          </a:p>
          <a:p>
            <a:pPr marL="1485900" marR="0" lvl="3" indent="-4572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sl-SI" sz="100" b="0" i="0" u="none" strike="noStrike" kern="1200" cap="none" spc="300" normalizeH="0" baseline="0" noProof="0" dirty="0">
              <a:ln>
                <a:noFill/>
              </a:ln>
              <a:solidFill>
                <a:srgbClr val="78A22F"/>
              </a:solidFill>
              <a:effectLst/>
              <a:uLnTx/>
              <a:uFillTx/>
              <a:latin typeface="Palatino Linotype"/>
              <a:ea typeface="+mn-ea"/>
              <a:cs typeface="+mn-cs"/>
            </a:endParaRPr>
          </a:p>
          <a:p>
            <a:pPr marL="0" marR="0" lvl="0" indent="0" algn="l" defTabSz="2438645" rtl="0" eaLnBrk="1" fontAlgn="auto" latinLnBrk="0" hangingPunct="1">
              <a:lnSpc>
                <a:spcPct val="100000"/>
              </a:lnSpc>
              <a:spcBef>
                <a:spcPct val="0"/>
              </a:spcBef>
              <a:spcAft>
                <a:spcPts val="0"/>
              </a:spcAft>
              <a:buClrTx/>
              <a:buSzTx/>
              <a:buFontTx/>
              <a:buNone/>
              <a:tabLst>
                <a:tab pos="3641907" algn="l"/>
              </a:tabLst>
              <a:defRPr/>
            </a:pPr>
            <a:endParaRPr kumimoji="0" lang="sl-SI" sz="1800" b="0" i="0" u="none" strike="noStrike" kern="1200" cap="none" spc="300" normalizeH="0" baseline="0" noProof="0" dirty="0">
              <a:ln>
                <a:noFill/>
              </a:ln>
              <a:solidFill>
                <a:srgbClr val="78A22F"/>
              </a:solidFill>
              <a:effectLst/>
              <a:uLnTx/>
              <a:uFillTx/>
              <a:latin typeface="Palatino Linotype"/>
              <a:ea typeface="Tahoma" charset="0"/>
              <a:cs typeface="Tahoma" charset="0"/>
            </a:endParaRPr>
          </a:p>
          <a:p>
            <a:pPr marL="457200" marR="0" lvl="0" indent="-457200" algn="l" defTabSz="2438645" rtl="0" eaLnBrk="1" fontAlgn="auto" latinLnBrk="0" hangingPunct="1">
              <a:lnSpc>
                <a:spcPct val="100000"/>
              </a:lnSpc>
              <a:spcBef>
                <a:spcPct val="0"/>
              </a:spcBef>
              <a:spcAft>
                <a:spcPts val="0"/>
              </a:spcAft>
              <a:buClrTx/>
              <a:buSzTx/>
              <a:buFont typeface="Wingdings" panose="05000000000000000000" pitchFamily="2" charset="2"/>
              <a:buChar char="v"/>
              <a:tabLst>
                <a:tab pos="3641907" algn="l"/>
              </a:tabLst>
              <a:defRPr/>
            </a:pPr>
            <a:endParaRPr kumimoji="0" lang="sl-SI" sz="1800" b="0" i="0" u="none" strike="noStrike" kern="1200" cap="none" spc="300" normalizeH="0" baseline="0" noProof="0" dirty="0">
              <a:ln>
                <a:noFill/>
              </a:ln>
              <a:solidFill>
                <a:srgbClr val="78A22F"/>
              </a:solidFill>
              <a:effectLst/>
              <a:uLnTx/>
              <a:uFillTx/>
              <a:latin typeface="Palatino Linotype"/>
              <a:ea typeface="Tahoma" charset="0"/>
              <a:cs typeface="Tahoma" charset="0"/>
            </a:endParaRPr>
          </a:p>
        </p:txBody>
      </p:sp>
      <p:sp>
        <p:nvSpPr>
          <p:cNvPr id="5" name="PoljeZBesedilom 4">
            <a:extLst>
              <a:ext uri="{FF2B5EF4-FFF2-40B4-BE49-F238E27FC236}">
                <a16:creationId xmlns:a16="http://schemas.microsoft.com/office/drawing/2014/main" id="{E996DA9E-5695-A8F3-6315-A8DA93071E5E}"/>
              </a:ext>
            </a:extLst>
          </p:cNvPr>
          <p:cNvSpPr txBox="1"/>
          <p:nvPr/>
        </p:nvSpPr>
        <p:spPr>
          <a:xfrm>
            <a:off x="0" y="1280396"/>
            <a:ext cx="11763910" cy="5632311"/>
          </a:xfrm>
          <a:prstGeom prst="rect">
            <a:avLst/>
          </a:prstGeom>
          <a:noFill/>
        </p:spPr>
        <p:txBody>
          <a:bodyPr wrap="square">
            <a:spAutoFit/>
          </a:bodyPr>
          <a:lstStyle/>
          <a:p>
            <a:pPr algn="l" fontAlgn="base"/>
            <a:r>
              <a:rPr lang="sl-SI" b="0" i="0" dirty="0">
                <a:solidFill>
                  <a:srgbClr val="111111"/>
                </a:solidFill>
                <a:effectLst/>
              </a:rPr>
              <a:t>K vlogi morate </a:t>
            </a:r>
            <a:r>
              <a:rPr lang="sl-SI" b="1" i="0" dirty="0">
                <a:solidFill>
                  <a:srgbClr val="111111"/>
                </a:solidFill>
                <a:effectLst/>
              </a:rPr>
              <a:t>priložiti</a:t>
            </a:r>
            <a:r>
              <a:rPr lang="sl-SI" b="0" i="0" dirty="0">
                <a:solidFill>
                  <a:srgbClr val="111111"/>
                </a:solidFill>
                <a:effectLst/>
              </a:rPr>
              <a:t> vsa potrebna</a:t>
            </a:r>
            <a:r>
              <a:rPr lang="sl-SI" b="1" i="0" dirty="0">
                <a:solidFill>
                  <a:srgbClr val="111111"/>
                </a:solidFill>
                <a:effectLst/>
              </a:rPr>
              <a:t> dokazila</a:t>
            </a:r>
            <a:r>
              <a:rPr lang="sl-SI" b="0" i="0" dirty="0">
                <a:solidFill>
                  <a:srgbClr val="111111"/>
                </a:solidFill>
                <a:effectLst/>
              </a:rPr>
              <a:t>, ki dokazujejo izpolnjevanje pogojev:</a:t>
            </a:r>
          </a:p>
          <a:p>
            <a:pPr algn="l"/>
            <a:r>
              <a:rPr lang="sl-SI" b="1" i="0" dirty="0">
                <a:solidFill>
                  <a:srgbClr val="FF0000"/>
                </a:solidFill>
                <a:effectLst/>
              </a:rPr>
              <a:t>1. IZJAVE  (</a:t>
            </a:r>
            <a:r>
              <a:rPr lang="sl-SI" sz="1400" b="1" i="0" dirty="0">
                <a:solidFill>
                  <a:srgbClr val="FF0000"/>
                </a:solidFill>
                <a:effectLst/>
                <a:latin typeface="Montserrat" panose="00000500000000000000" pitchFamily="2" charset="-18"/>
              </a:rPr>
              <a:t>Organizacija, ki želi biti nevladna organizacija, mora izpolnjevati vse naslednje pogoje</a:t>
            </a:r>
            <a:r>
              <a:rPr lang="sl-SI" b="1" i="0" dirty="0">
                <a:solidFill>
                  <a:srgbClr val="333333"/>
                </a:solidFill>
                <a:effectLst/>
                <a:latin typeface="Montserrat" panose="00000500000000000000" pitchFamily="2" charset="-18"/>
              </a:rPr>
              <a:t>):</a:t>
            </a:r>
            <a:endParaRPr lang="sl-SI" b="1" i="0" dirty="0">
              <a:solidFill>
                <a:srgbClr val="FF0000"/>
              </a:solidFill>
              <a:effectLst/>
            </a:endParaRPr>
          </a:p>
          <a:p>
            <a:pPr algn="l">
              <a:buFont typeface="Arial" panose="020B0604020202020204" pitchFamily="34" charset="0"/>
              <a:buChar char="•"/>
            </a:pPr>
            <a:r>
              <a:rPr lang="sl-SI" b="0" i="0" dirty="0">
                <a:solidFill>
                  <a:srgbClr val="111111"/>
                </a:solidFill>
                <a:effectLst/>
              </a:rPr>
              <a:t>da člani, če gre za člansko organizacijo, niso pravne osebe javnega prava;</a:t>
            </a:r>
          </a:p>
          <a:p>
            <a:pPr algn="l">
              <a:buFont typeface="Arial" panose="020B0604020202020204" pitchFamily="34" charset="0"/>
              <a:buChar char="•"/>
            </a:pPr>
            <a:r>
              <a:rPr lang="sl-SI" b="0" i="0" dirty="0">
                <a:solidFill>
                  <a:srgbClr val="111111"/>
                </a:solidFill>
                <a:effectLst/>
              </a:rPr>
              <a:t>da je organizacija pravna oseba zasebnega prava s sedežem v Republiki Sloveniji;</a:t>
            </a:r>
          </a:p>
          <a:p>
            <a:pPr algn="l">
              <a:buFont typeface="Arial" panose="020B0604020202020204" pitchFamily="34" charset="0"/>
              <a:buChar char="•"/>
            </a:pPr>
            <a:r>
              <a:rPr lang="sl-SI" b="0" i="0" dirty="0">
                <a:solidFill>
                  <a:srgbClr val="111111"/>
                </a:solidFill>
                <a:effectLst/>
              </a:rPr>
              <a:t>da so organizacijo ustanovile izključno domače ali tuje fizične ali pravne osebe zasebnega prava in je ni ustanovila politična stranka;</a:t>
            </a:r>
          </a:p>
          <a:p>
            <a:pPr algn="l">
              <a:buFont typeface="Arial" panose="020B0604020202020204" pitchFamily="34" charset="0"/>
              <a:buChar char="•"/>
            </a:pPr>
            <a:r>
              <a:rPr lang="sl-SI" b="0" i="0" dirty="0">
                <a:solidFill>
                  <a:srgbClr val="111111"/>
                </a:solidFill>
                <a:effectLst/>
              </a:rPr>
              <a:t>da je organizacija nepridobitna, neprofitna in neodvisna;</a:t>
            </a:r>
          </a:p>
          <a:p>
            <a:pPr algn="l">
              <a:buFont typeface="Arial" panose="020B0604020202020204" pitchFamily="34" charset="0"/>
              <a:buChar char="•"/>
            </a:pPr>
            <a:r>
              <a:rPr lang="sl-SI" b="0" i="0" dirty="0">
                <a:solidFill>
                  <a:srgbClr val="111111"/>
                </a:solidFill>
                <a:effectLst/>
              </a:rPr>
              <a:t>da ima dejavnost, ki je v javnem interesu, opredeljeno v ustanovitvenem aktu (p</a:t>
            </a:r>
            <a:r>
              <a:rPr lang="sl-SI" b="1" i="0" dirty="0">
                <a:solidFill>
                  <a:srgbClr val="111111"/>
                </a:solidFill>
                <a:effectLst/>
              </a:rPr>
              <a:t>redložitev kopije veljavnega ustanovitvenega akta);</a:t>
            </a:r>
          </a:p>
          <a:p>
            <a:pPr algn="l">
              <a:buFont typeface="Arial" panose="020B0604020202020204" pitchFamily="34" charset="0"/>
              <a:buChar char="•"/>
            </a:pPr>
            <a:r>
              <a:rPr lang="sl-SI" b="0" i="0" dirty="0">
                <a:solidFill>
                  <a:srgbClr val="111111"/>
                </a:solidFill>
                <a:effectLst/>
              </a:rPr>
              <a:t>da organizaciji ni bila pravnomočno izrečena sankcija globe za hujši davčni prekršek ali prekršek, katerega narava je posebno huda, in ali je bila pravnomočno obsojena zaradi kaznivega dejanja;</a:t>
            </a:r>
          </a:p>
          <a:p>
            <a:pPr algn="l">
              <a:buFont typeface="Arial" panose="020B0604020202020204" pitchFamily="34" charset="0"/>
              <a:buChar char="•"/>
            </a:pPr>
            <a:r>
              <a:rPr lang="sl-SI" b="0" i="0" dirty="0">
                <a:solidFill>
                  <a:srgbClr val="111111"/>
                </a:solidFill>
                <a:effectLst/>
              </a:rPr>
              <a:t>da nad organizacijo ni začet stečajni postopek ali postopek likvidacije;</a:t>
            </a:r>
          </a:p>
          <a:p>
            <a:pPr algn="l"/>
            <a:r>
              <a:rPr lang="sl-SI" b="1" i="0" dirty="0">
                <a:solidFill>
                  <a:srgbClr val="FF0000"/>
                </a:solidFill>
                <a:effectLst/>
              </a:rPr>
              <a:t>2. POROČILA:</a:t>
            </a:r>
          </a:p>
          <a:p>
            <a:pPr algn="l">
              <a:buFont typeface="Arial" panose="020B0604020202020204" pitchFamily="34" charset="0"/>
              <a:buChar char="•"/>
            </a:pPr>
            <a:r>
              <a:rPr lang="sl-SI" b="1" i="0" dirty="0">
                <a:solidFill>
                  <a:srgbClr val="111111"/>
                </a:solidFill>
                <a:effectLst/>
              </a:rPr>
              <a:t>finančno poročilo </a:t>
            </a:r>
            <a:r>
              <a:rPr lang="sl-SI" b="0" i="0" dirty="0">
                <a:solidFill>
                  <a:srgbClr val="111111"/>
                </a:solidFill>
                <a:effectLst/>
              </a:rPr>
              <a:t>(ne bilanco stanje), iz katerega je razvidno, da ste sredstva </a:t>
            </a:r>
            <a:r>
              <a:rPr lang="sl-SI" b="1" i="0" dirty="0">
                <a:solidFill>
                  <a:srgbClr val="111111"/>
                </a:solidFill>
                <a:effectLst/>
              </a:rPr>
              <a:t>zadnji dve leti pred vložitvijo vloge </a:t>
            </a:r>
            <a:r>
              <a:rPr lang="sl-SI" b="0" i="0" dirty="0">
                <a:solidFill>
                  <a:srgbClr val="111111"/>
                </a:solidFill>
                <a:effectLst/>
              </a:rPr>
              <a:t>za podelitev statusa pretežno uporabljali za opravljanje dejavnosti v javnem interesu na področju spodbujanja razvoja turizma;</a:t>
            </a:r>
          </a:p>
          <a:p>
            <a:pPr>
              <a:buFont typeface="Arial" panose="020B0604020202020204" pitchFamily="34" charset="0"/>
              <a:buChar char="•"/>
            </a:pPr>
            <a:r>
              <a:rPr lang="sl-SI" b="1" dirty="0">
                <a:solidFill>
                  <a:srgbClr val="111111"/>
                </a:solidFill>
              </a:rPr>
              <a:t>poročilo o delu</a:t>
            </a:r>
            <a:r>
              <a:rPr lang="sl-SI" dirty="0">
                <a:solidFill>
                  <a:srgbClr val="111111"/>
                </a:solidFill>
              </a:rPr>
              <a:t>, iz katerega so razvidni programi, projekti ali druge aktivnosti z navedbo pomembnejših dosežkov, ki ste jih izvajali v javnem interesu na področju spodbujanja razvoja turizma </a:t>
            </a:r>
            <a:r>
              <a:rPr lang="sl-SI" b="1" dirty="0">
                <a:solidFill>
                  <a:srgbClr val="111111"/>
                </a:solidFill>
              </a:rPr>
              <a:t>v zadnjih dveh letih pred vložitvijo vloge</a:t>
            </a:r>
            <a:r>
              <a:rPr lang="sl-SI" dirty="0">
                <a:solidFill>
                  <a:srgbClr val="111111"/>
                </a:solidFill>
              </a:rPr>
              <a:t> za podelitev statusa.</a:t>
            </a:r>
          </a:p>
          <a:p>
            <a:pPr algn="l">
              <a:buFont typeface="Arial" panose="020B0604020202020204" pitchFamily="34" charset="0"/>
              <a:buChar char="•"/>
            </a:pPr>
            <a:r>
              <a:rPr lang="sl-SI" b="0" i="0" dirty="0">
                <a:solidFill>
                  <a:srgbClr val="111111"/>
                </a:solidFill>
                <a:effectLst/>
              </a:rPr>
              <a:t>najmanj </a:t>
            </a:r>
            <a:r>
              <a:rPr lang="sl-SI" b="1" i="0" dirty="0">
                <a:solidFill>
                  <a:srgbClr val="111111"/>
                </a:solidFill>
                <a:effectLst/>
              </a:rPr>
              <a:t>dveletni sprejeti program prihodnjega delovanja</a:t>
            </a:r>
            <a:r>
              <a:rPr lang="sl-SI" b="0" i="0" dirty="0">
                <a:solidFill>
                  <a:srgbClr val="111111"/>
                </a:solidFill>
                <a:effectLst/>
              </a:rPr>
              <a:t>, ki vsebuje redno izvajanje dejavnosti v javnem interesu na področju spodbujanja razvoja turizma;</a:t>
            </a:r>
          </a:p>
        </p:txBody>
      </p:sp>
    </p:spTree>
    <p:extLst>
      <p:ext uri="{BB962C8B-B14F-4D97-AF65-F5344CB8AC3E}">
        <p14:creationId xmlns:p14="http://schemas.microsoft.com/office/powerpoint/2010/main" val="98838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07E635-F7F4-F229-9916-D0A3F7371D35}"/>
              </a:ext>
            </a:extLst>
          </p:cNvPr>
          <p:cNvSpPr>
            <a:spLocks noGrp="1"/>
          </p:cNvSpPr>
          <p:nvPr>
            <p:ph type="title"/>
          </p:nvPr>
        </p:nvSpPr>
        <p:spPr>
          <a:xfrm>
            <a:off x="242298" y="0"/>
            <a:ext cx="10515600" cy="1325563"/>
          </a:xfrm>
        </p:spPr>
        <p:txBody>
          <a:bodyPr/>
          <a:lstStyle/>
          <a:p>
            <a:r>
              <a:rPr lang="sl-SI" b="1" dirty="0">
                <a:solidFill>
                  <a:srgbClr val="0070C0"/>
                </a:solidFill>
              </a:rPr>
              <a:t>PREDNOSTI</a:t>
            </a:r>
            <a:r>
              <a:rPr lang="sl-SI" dirty="0"/>
              <a:t> </a:t>
            </a:r>
          </a:p>
        </p:txBody>
      </p:sp>
      <p:sp>
        <p:nvSpPr>
          <p:cNvPr id="5" name="PoljeZBesedilom 4">
            <a:extLst>
              <a:ext uri="{FF2B5EF4-FFF2-40B4-BE49-F238E27FC236}">
                <a16:creationId xmlns:a16="http://schemas.microsoft.com/office/drawing/2014/main" id="{1CF2BE43-3AC6-9DE4-E21A-80C5AD56805D}"/>
              </a:ext>
            </a:extLst>
          </p:cNvPr>
          <p:cNvSpPr txBox="1"/>
          <p:nvPr/>
        </p:nvSpPr>
        <p:spPr>
          <a:xfrm>
            <a:off x="172948" y="1104498"/>
            <a:ext cx="11846103" cy="5221942"/>
          </a:xfrm>
          <a:prstGeom prst="rect">
            <a:avLst/>
          </a:prstGeom>
          <a:noFill/>
        </p:spPr>
        <p:txBody>
          <a:bodyPr wrap="square">
            <a:spAutoFit/>
          </a:bodyPr>
          <a:lstStyle/>
          <a:p>
            <a:pPr>
              <a:spcAft>
                <a:spcPts val="750"/>
              </a:spcAft>
            </a:pPr>
            <a:r>
              <a:rPr lang="sl-SI" sz="1600" u="sng" dirty="0">
                <a:solidFill>
                  <a:srgbClr val="333333"/>
                </a:solidFill>
                <a:effectLst/>
                <a:latin typeface="Calibri" panose="020F0502020204030204" pitchFamily="34" charset="0"/>
                <a:ea typeface="Calibri" panose="020F0502020204030204" pitchFamily="34" charset="0"/>
              </a:rPr>
              <a:t>ki jih ima društvo/zveza, če ima status da deluje v javnem interesu:</a:t>
            </a:r>
            <a:endParaRPr lang="sl-SI" sz="1600" dirty="0">
              <a:effectLst/>
              <a:latin typeface="Calibri" panose="020F0502020204030204" pitchFamily="34" charset="0"/>
              <a:ea typeface="Calibri" panose="020F0502020204030204" pitchFamily="34" charset="0"/>
            </a:endParaRPr>
          </a:p>
          <a:p>
            <a:pPr marL="342900" lvl="0" indent="-342900">
              <a:spcAft>
                <a:spcPts val="750"/>
              </a:spcAft>
              <a:buFont typeface="Symbol" panose="05050102010706020507" pitchFamily="18" charset="2"/>
              <a:buChar char=""/>
            </a:pPr>
            <a:r>
              <a:rPr lang="sl-SI" sz="1600" dirty="0">
                <a:solidFill>
                  <a:srgbClr val="333333"/>
                </a:solidFill>
                <a:effectLst/>
                <a:latin typeface="Calibri" panose="020F0502020204030204" pitchFamily="34" charset="0"/>
                <a:ea typeface="Times New Roman" panose="02020603050405020304" pitchFamily="18" charset="0"/>
              </a:rPr>
              <a:t>pri javnih razpisih za pridobivanje sredstev iz državnega proračuna, se </a:t>
            </a:r>
            <a:r>
              <a:rPr lang="sl-SI" sz="1600" b="1" dirty="0">
                <a:solidFill>
                  <a:srgbClr val="333333"/>
                </a:solidFill>
                <a:effectLst/>
                <a:latin typeface="Calibri" panose="020F0502020204030204" pitchFamily="34" charset="0"/>
                <a:ea typeface="Times New Roman" panose="02020603050405020304" pitchFamily="18" charset="0"/>
              </a:rPr>
              <a:t>v merilih za izbor prejemnikov sredstev </a:t>
            </a:r>
            <a:r>
              <a:rPr lang="sl-SI" sz="1600" dirty="0">
                <a:solidFill>
                  <a:srgbClr val="333333"/>
                </a:solidFill>
                <a:effectLst/>
                <a:latin typeface="Calibri" panose="020F0502020204030204" pitchFamily="34" charset="0"/>
                <a:ea typeface="Times New Roman" panose="02020603050405020304" pitchFamily="18" charset="0"/>
              </a:rPr>
              <a:t>upošteva tudi status nevladne organizacije (društva) v javnem interesu, pri čemer upoštevanje takšnega statusa ne sme biti </a:t>
            </a:r>
            <a:r>
              <a:rPr lang="sl-SI" sz="1600" b="1" dirty="0">
                <a:solidFill>
                  <a:srgbClr val="333333"/>
                </a:solidFill>
                <a:effectLst/>
                <a:latin typeface="Calibri" panose="020F0502020204030204" pitchFamily="34" charset="0"/>
                <a:ea typeface="Times New Roman" panose="02020603050405020304" pitchFamily="18" charset="0"/>
              </a:rPr>
              <a:t>manjše od petih odstotkov in ne presegati 20 odstotkov skupne vrednosti meril</a:t>
            </a:r>
            <a:r>
              <a:rPr lang="sl-SI" sz="1600" dirty="0">
                <a:solidFill>
                  <a:srgbClr val="333333"/>
                </a:solidFill>
                <a:effectLst/>
                <a:latin typeface="Calibri" panose="020F0502020204030204" pitchFamily="34" charset="0"/>
                <a:ea typeface="Times New Roman" panose="02020603050405020304" pitchFamily="18" charset="0"/>
              </a:rPr>
              <a:t>; na tak način se lahko uredi to merilo tudi v javnih razpisih občin (16. člen </a:t>
            </a:r>
            <a:r>
              <a:rPr lang="sl-SI" sz="1600" u="sng" dirty="0">
                <a:solidFill>
                  <a:srgbClr val="402631"/>
                </a:solidFill>
                <a:effectLst/>
                <a:latin typeface="Calibri" panose="020F0502020204030204" pitchFamily="34" charset="0"/>
                <a:ea typeface="Times New Roman" panose="02020603050405020304" pitchFamily="18" charset="0"/>
                <a:hlinkClick r:id="rId2"/>
              </a:rPr>
              <a:t>Zakona o nevladnih organizacijah (</a:t>
            </a:r>
            <a:r>
              <a:rPr lang="sl-SI" sz="1600" u="sng" dirty="0" err="1">
                <a:solidFill>
                  <a:srgbClr val="402631"/>
                </a:solidFill>
                <a:effectLst/>
                <a:latin typeface="Calibri" panose="020F0502020204030204" pitchFamily="34" charset="0"/>
                <a:ea typeface="Times New Roman" panose="02020603050405020304" pitchFamily="18" charset="0"/>
                <a:hlinkClick r:id="rId2"/>
              </a:rPr>
              <a:t>ZNOrg</a:t>
            </a:r>
            <a:r>
              <a:rPr lang="sl-SI" sz="1600" u="sng" dirty="0">
                <a:solidFill>
                  <a:srgbClr val="402631"/>
                </a:solidFill>
                <a:effectLst/>
                <a:latin typeface="Calibri" panose="020F0502020204030204" pitchFamily="34" charset="0"/>
                <a:ea typeface="Times New Roman" panose="02020603050405020304" pitchFamily="18" charset="0"/>
                <a:hlinkClick r:id="rId2"/>
              </a:rPr>
              <a:t>)</a:t>
            </a:r>
            <a:r>
              <a:rPr lang="sl-SI" sz="1600" dirty="0">
                <a:solidFill>
                  <a:srgbClr val="333333"/>
                </a:solidFill>
                <a:effectLst/>
                <a:latin typeface="Calibri" panose="020F0502020204030204" pitchFamily="34" charset="0"/>
                <a:ea typeface="Times New Roman" panose="02020603050405020304" pitchFamily="18" charset="0"/>
              </a:rPr>
              <a:t>),</a:t>
            </a:r>
            <a:endParaRPr lang="sl-SI" sz="1600" dirty="0">
              <a:solidFill>
                <a:srgbClr val="333333"/>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sl-SI" sz="1600" b="1" dirty="0">
                <a:effectLst/>
                <a:latin typeface="Calibri" panose="020F0502020204030204" pitchFamily="34" charset="0"/>
                <a:ea typeface="Times New Roman" panose="02020603050405020304" pitchFamily="18" charset="0"/>
              </a:rPr>
              <a:t>donacije iz 1 % dohodnine</a:t>
            </a:r>
            <a:r>
              <a:rPr lang="sl-SI" sz="1600" dirty="0">
                <a:effectLst/>
                <a:latin typeface="Calibri" panose="020F0502020204030204" pitchFamily="34" charset="0"/>
                <a:ea typeface="Times New Roman" panose="02020603050405020304" pitchFamily="18" charset="0"/>
              </a:rPr>
              <a:t> (142. člen </a:t>
            </a:r>
            <a:r>
              <a:rPr lang="sl-SI" sz="1600" u="sng" dirty="0">
                <a:solidFill>
                  <a:srgbClr val="402631"/>
                </a:solidFill>
                <a:effectLst/>
                <a:latin typeface="Calibri" panose="020F0502020204030204" pitchFamily="34" charset="0"/>
                <a:ea typeface="Times New Roman" panose="02020603050405020304" pitchFamily="18" charset="0"/>
                <a:hlinkClick r:id="rId3"/>
              </a:rPr>
              <a:t>Zakona o dohodnini (Zdoh-2)</a:t>
            </a:r>
            <a:r>
              <a:rPr lang="sl-SI" sz="1600" dirty="0">
                <a:effectLst/>
                <a:latin typeface="Calibri" panose="020F0502020204030204" pitchFamily="34" charset="0"/>
                <a:ea typeface="Times New Roman" panose="02020603050405020304" pitchFamily="18" charset="0"/>
              </a:rPr>
              <a:t> </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dirty="0">
                <a:effectLst/>
                <a:latin typeface="Calibri" panose="020F0502020204030204" pitchFamily="34" charset="0"/>
                <a:ea typeface="Times New Roman" panose="02020603050405020304" pitchFamily="18" charset="0"/>
              </a:rPr>
              <a:t>ima pravico do </a:t>
            </a:r>
            <a:r>
              <a:rPr lang="sl-SI" sz="1600" b="1" dirty="0">
                <a:effectLst/>
                <a:latin typeface="Calibri" panose="020F0502020204030204" pitchFamily="34" charset="0"/>
                <a:ea typeface="Times New Roman" panose="02020603050405020304" pitchFamily="18" charset="0"/>
              </a:rPr>
              <a:t>brezplačne pravne pomoči</a:t>
            </a:r>
            <a:r>
              <a:rPr lang="sl-SI" sz="1600" dirty="0">
                <a:effectLst/>
                <a:latin typeface="Calibri" panose="020F0502020204030204" pitchFamily="34" charset="0"/>
                <a:ea typeface="Times New Roman" panose="02020603050405020304" pitchFamily="18" charset="0"/>
              </a:rPr>
              <a:t> v sporih v zvezi z opravljanjem dejavnosti v javnem interesu oziroma z namenom, zaradi katerega so ustanovljene (10. člen </a:t>
            </a:r>
            <a:r>
              <a:rPr lang="sl-SI" sz="1600" u="sng" dirty="0">
                <a:solidFill>
                  <a:srgbClr val="402631"/>
                </a:solidFill>
                <a:effectLst/>
                <a:latin typeface="Calibri" panose="020F0502020204030204" pitchFamily="34" charset="0"/>
                <a:ea typeface="Times New Roman" panose="02020603050405020304" pitchFamily="18" charset="0"/>
                <a:hlinkClick r:id="rId4"/>
              </a:rPr>
              <a:t>Zakona o brezplačni pravni pomoči (ZBPP)</a:t>
            </a:r>
            <a:r>
              <a:rPr lang="sl-SI" sz="1600" dirty="0">
                <a:effectLst/>
                <a:latin typeface="Calibri" panose="020F0502020204030204" pitchFamily="34" charset="0"/>
                <a:ea typeface="Times New Roman" panose="02020603050405020304" pitchFamily="18" charset="0"/>
              </a:rPr>
              <a:t>);</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b="1" dirty="0">
                <a:effectLst/>
                <a:latin typeface="Calibri" panose="020F0502020204030204" pitchFamily="34" charset="0"/>
                <a:ea typeface="Times New Roman" panose="02020603050405020304" pitchFamily="18" charset="0"/>
              </a:rPr>
              <a:t>je oproščena plačila upravnih taks</a:t>
            </a:r>
            <a:r>
              <a:rPr lang="sl-SI" sz="1600" dirty="0">
                <a:effectLst/>
                <a:latin typeface="Calibri" panose="020F0502020204030204" pitchFamily="34" charset="0"/>
                <a:ea typeface="Times New Roman" panose="02020603050405020304" pitchFamily="18" charset="0"/>
              </a:rPr>
              <a:t> (24. člen </a:t>
            </a:r>
            <a:r>
              <a:rPr lang="sl-SI" sz="1600" u="sng" dirty="0">
                <a:solidFill>
                  <a:srgbClr val="402631"/>
                </a:solidFill>
                <a:effectLst/>
                <a:latin typeface="Calibri" panose="020F0502020204030204" pitchFamily="34" charset="0"/>
                <a:ea typeface="Times New Roman" panose="02020603050405020304" pitchFamily="18" charset="0"/>
                <a:hlinkClick r:id="rId5"/>
              </a:rPr>
              <a:t>Zakona o upravnih taksah (ZUT)</a:t>
            </a:r>
            <a:r>
              <a:rPr lang="sl-SI" sz="1600" dirty="0">
                <a:effectLst/>
                <a:latin typeface="Calibri" panose="020F0502020204030204" pitchFamily="34" charset="0"/>
                <a:ea typeface="Times New Roman" panose="02020603050405020304" pitchFamily="18" charset="0"/>
              </a:rPr>
              <a:t>);</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b="1" dirty="0">
                <a:effectLst/>
                <a:latin typeface="Calibri" panose="020F0502020204030204" pitchFamily="34" charset="0"/>
                <a:ea typeface="Times New Roman" panose="02020603050405020304" pitchFamily="18" charset="0"/>
              </a:rPr>
              <a:t>država ali občina ji </a:t>
            </a:r>
            <a:r>
              <a:rPr lang="sl-SI" sz="1600" b="1" i="1" u="sng" dirty="0">
                <a:effectLst/>
                <a:latin typeface="Calibri" panose="020F0502020204030204" pitchFamily="34" charset="0"/>
                <a:ea typeface="Times New Roman" panose="02020603050405020304" pitchFamily="18" charset="0"/>
              </a:rPr>
              <a:t>lahko</a:t>
            </a:r>
            <a:r>
              <a:rPr lang="sl-SI" sz="1600" b="1" dirty="0">
                <a:effectLst/>
                <a:latin typeface="Calibri" panose="020F0502020204030204" pitchFamily="34" charset="0"/>
                <a:ea typeface="Times New Roman" panose="02020603050405020304" pitchFamily="18" charset="0"/>
              </a:rPr>
              <a:t> da v brezplačno uporabo svoje nepremično premoženje</a:t>
            </a:r>
            <a:r>
              <a:rPr lang="sl-SI" sz="1600" dirty="0">
                <a:effectLst/>
                <a:latin typeface="Calibri" panose="020F0502020204030204" pitchFamily="34" charset="0"/>
                <a:ea typeface="Times New Roman" panose="02020603050405020304" pitchFamily="18" charset="0"/>
              </a:rPr>
              <a:t> (poslovni prostori in podobno) za opravljanje dejavnosti, za katero so ustanovljene (68. člen </a:t>
            </a:r>
            <a:r>
              <a:rPr lang="sl-SI" sz="1600" u="sng" dirty="0">
                <a:solidFill>
                  <a:srgbClr val="402631"/>
                </a:solidFill>
                <a:effectLst/>
                <a:latin typeface="Calibri" panose="020F0502020204030204" pitchFamily="34" charset="0"/>
                <a:ea typeface="Times New Roman" panose="02020603050405020304" pitchFamily="18" charset="0"/>
                <a:hlinkClick r:id="rId6"/>
              </a:rPr>
              <a:t>Zakona o stvarnem premoženju države in samoupravnih lokalnih skupnosti (ZSPDSLS-1)</a:t>
            </a:r>
            <a:r>
              <a:rPr lang="sl-SI" sz="1600" dirty="0">
                <a:effectLst/>
                <a:latin typeface="Calibri" panose="020F0502020204030204" pitchFamily="34" charset="0"/>
                <a:ea typeface="Times New Roman" panose="02020603050405020304" pitchFamily="18" charset="0"/>
              </a:rPr>
              <a:t>). Pri tem velja, da mora nevladna organizacija, ki dobi takšne prostore, prevzeti obveznosti plačila obratovalnih stroškov, stroškov rednega vzdrževanja, nadomestilo za stavbno zemljišče, stroške zavarovanj in druge morebitne dogovorjene stroške;</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dirty="0">
                <a:effectLst/>
                <a:latin typeface="Calibri" panose="020F0502020204030204" pitchFamily="34" charset="0"/>
                <a:ea typeface="Times New Roman" panose="02020603050405020304" pitchFamily="18" charset="0"/>
              </a:rPr>
              <a:t>država ali občina ji </a:t>
            </a:r>
            <a:r>
              <a:rPr lang="sl-SI" sz="1600" u="sng" dirty="0">
                <a:effectLst/>
                <a:latin typeface="Calibri" panose="020F0502020204030204" pitchFamily="34" charset="0"/>
                <a:ea typeface="Times New Roman" panose="02020603050405020304" pitchFamily="18" charset="0"/>
              </a:rPr>
              <a:t>lahko odda </a:t>
            </a:r>
            <a:r>
              <a:rPr lang="sl-SI" sz="1600" b="1" dirty="0">
                <a:effectLst/>
                <a:latin typeface="Calibri" panose="020F0502020204030204" pitchFamily="34" charset="0"/>
                <a:ea typeface="Times New Roman" panose="02020603050405020304" pitchFamily="18" charset="0"/>
              </a:rPr>
              <a:t>v odplačni najem svoje nepremično premoženje</a:t>
            </a:r>
            <a:r>
              <a:rPr lang="sl-SI" sz="1600" dirty="0">
                <a:effectLst/>
                <a:latin typeface="Calibri" panose="020F0502020204030204" pitchFamily="34" charset="0"/>
                <a:ea typeface="Times New Roman" panose="02020603050405020304" pitchFamily="18" charset="0"/>
              </a:rPr>
              <a:t> (poslovni prostori in podobno)  za opravljanje tistih dejavnosti, za katere jim je podeljen status, neposredno na podlagi sklenjene pogodbe in torej </a:t>
            </a:r>
            <a:r>
              <a:rPr lang="sl-SI" sz="1600" b="1" dirty="0">
                <a:effectLst/>
                <a:latin typeface="Calibri" panose="020F0502020204030204" pitchFamily="34" charset="0"/>
                <a:ea typeface="Times New Roman" panose="02020603050405020304" pitchFamily="18" charset="0"/>
              </a:rPr>
              <a:t>brez javnega razpisa</a:t>
            </a:r>
            <a:r>
              <a:rPr lang="sl-SI" sz="1600" dirty="0">
                <a:effectLst/>
                <a:latin typeface="Calibri" panose="020F0502020204030204" pitchFamily="34" charset="0"/>
                <a:ea typeface="Times New Roman" panose="02020603050405020304" pitchFamily="18" charset="0"/>
              </a:rPr>
              <a:t> (65. člen </a:t>
            </a:r>
            <a:r>
              <a:rPr lang="sl-SI" sz="1600" u="sng" dirty="0">
                <a:solidFill>
                  <a:srgbClr val="402631"/>
                </a:solidFill>
                <a:effectLst/>
                <a:latin typeface="Calibri" panose="020F0502020204030204" pitchFamily="34" charset="0"/>
                <a:ea typeface="Times New Roman" panose="02020603050405020304" pitchFamily="18" charset="0"/>
                <a:hlinkClick r:id="rId6"/>
              </a:rPr>
              <a:t>Zakona o stvarnem premoženju države in samoupravnih lokalnih skupnosti (ZSPDSLS-1)</a:t>
            </a:r>
            <a:r>
              <a:rPr lang="sl-SI" sz="1600" dirty="0">
                <a:effectLst/>
                <a:latin typeface="Calibri" panose="020F0502020204030204" pitchFamily="34" charset="0"/>
                <a:ea typeface="Times New Roman" panose="02020603050405020304" pitchFamily="18" charset="0"/>
              </a:rPr>
              <a:t>).</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dirty="0">
                <a:effectLst/>
                <a:latin typeface="Calibri" panose="020F0502020204030204" pitchFamily="34" charset="0"/>
                <a:ea typeface="Times New Roman" panose="02020603050405020304" pitchFamily="18" charset="0"/>
              </a:rPr>
              <a:t>zanjo veljajo višje kvote dovoljenih ur občasnega ali začasnega dela upokojencev (27.c člen </a:t>
            </a:r>
            <a:r>
              <a:rPr lang="sl-SI" sz="1600" u="sng" dirty="0">
                <a:solidFill>
                  <a:srgbClr val="402631"/>
                </a:solidFill>
                <a:effectLst/>
                <a:latin typeface="Calibri" panose="020F0502020204030204" pitchFamily="34" charset="0"/>
                <a:ea typeface="Times New Roman" panose="02020603050405020304" pitchFamily="18" charset="0"/>
                <a:hlinkClick r:id="rId7"/>
              </a:rPr>
              <a:t>Zakona o urejanju trga dela (ZUTD)</a:t>
            </a:r>
            <a:r>
              <a:rPr lang="sl-SI" sz="1600" dirty="0">
                <a:effectLst/>
                <a:latin typeface="Calibri" panose="020F0502020204030204" pitchFamily="34" charset="0"/>
                <a:ea typeface="Times New Roman" panose="02020603050405020304" pitchFamily="18" charset="0"/>
              </a:rPr>
              <a:t>);</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b="1" dirty="0">
                <a:effectLst/>
                <a:latin typeface="Calibri" panose="020F0502020204030204" pitchFamily="34" charset="0"/>
                <a:ea typeface="Times New Roman" panose="02020603050405020304" pitchFamily="18" charset="0"/>
              </a:rPr>
              <a:t>ne potrebuje posebne licence za organizacijo potovanj, izletov</a:t>
            </a:r>
            <a:r>
              <a:rPr lang="sl-SI" sz="1600" dirty="0">
                <a:effectLst/>
                <a:latin typeface="Calibri" panose="020F0502020204030204" pitchFamily="34" charset="0"/>
                <a:ea typeface="Times New Roman" panose="02020603050405020304" pitchFamily="18" charset="0"/>
              </a:rPr>
              <a:t> oziroma drugih turističnih paketov ter povezanih potovalnih aranžmajev, ki so ponujeni ali izvedeni občasno na nepridobitni podlagi samo za zaključene skupine potnikov in se javno ne oglašujejo, tudi če višina vplačanih zneskov za njihovo izvedbo presega 15.000 eurov (27.člen </a:t>
            </a:r>
            <a:r>
              <a:rPr lang="sl-SI" sz="1600" u="sng" dirty="0">
                <a:solidFill>
                  <a:srgbClr val="402631"/>
                </a:solidFill>
                <a:effectLst/>
                <a:latin typeface="Calibri" panose="020F0502020204030204" pitchFamily="34" charset="0"/>
                <a:ea typeface="Times New Roman" panose="02020603050405020304" pitchFamily="18" charset="0"/>
                <a:hlinkClick r:id="rId8"/>
              </a:rPr>
              <a:t>Zakona o spodbujanju razvoja turizma (ZSRT-1)</a:t>
            </a:r>
            <a:r>
              <a:rPr lang="sl-SI" sz="1600" dirty="0">
                <a:effectLst/>
                <a:latin typeface="Calibri" panose="020F0502020204030204" pitchFamily="34" charset="0"/>
                <a:ea typeface="Times New Roman" panose="02020603050405020304" pitchFamily="18" charset="0"/>
              </a:rPr>
              <a:t>);</a:t>
            </a:r>
            <a:endParaRPr lang="sl-SI"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9467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F69102-8D6A-BB71-08A9-8AABA32A0B65}"/>
              </a:ext>
            </a:extLst>
          </p:cNvPr>
          <p:cNvSpPr>
            <a:spLocks noGrp="1"/>
          </p:cNvSpPr>
          <p:nvPr>
            <p:ph type="title"/>
          </p:nvPr>
        </p:nvSpPr>
        <p:spPr/>
        <p:txBody>
          <a:bodyPr/>
          <a:lstStyle/>
          <a:p>
            <a:r>
              <a:rPr lang="sl-SI" b="1" dirty="0">
                <a:solidFill>
                  <a:srgbClr val="0070C0"/>
                </a:solidFill>
              </a:rPr>
              <a:t>OBVEZNOSTI</a:t>
            </a:r>
          </a:p>
        </p:txBody>
      </p:sp>
      <p:pic>
        <p:nvPicPr>
          <p:cNvPr id="3" name="Označba mesta slike 2">
            <a:extLst>
              <a:ext uri="{FF2B5EF4-FFF2-40B4-BE49-F238E27FC236}">
                <a16:creationId xmlns:a16="http://schemas.microsoft.com/office/drawing/2014/main" id="{E2625FC7-A81D-8C54-6405-737A45915E5D}"/>
              </a:ext>
            </a:extLst>
          </p:cNvPr>
          <p:cNvPicPr>
            <a:picLocks noChangeAspect="1"/>
          </p:cNvPicPr>
          <p:nvPr/>
        </p:nvPicPr>
        <p:blipFill>
          <a:blip r:embed="rId2" cstate="print">
            <a:extLst>
              <a:ext uri="{28A0092B-C50C-407E-A947-70E740481C1C}">
                <a14:useLocalDpi xmlns:a14="http://schemas.microsoft.com/office/drawing/2010/main" val="0"/>
              </a:ext>
            </a:extLst>
          </a:blip>
          <a:srcRect l="10668" r="10668"/>
          <a:stretch>
            <a:fillRect/>
          </a:stretch>
        </p:blipFill>
        <p:spPr>
          <a:xfrm>
            <a:off x="6121093" y="1714500"/>
            <a:ext cx="6070907" cy="5143500"/>
          </a:xfrm>
          <a:custGeom>
            <a:avLst/>
            <a:gdLst>
              <a:gd name="connsiteX0" fmla="*/ 3959927 w 16191193"/>
              <a:gd name="connsiteY0" fmla="*/ 6858795 h 13717588"/>
              <a:gd name="connsiteX1" fmla="*/ 10089457 w 16191193"/>
              <a:gd name="connsiteY1" fmla="*/ 6858795 h 13717588"/>
              <a:gd name="connsiteX2" fmla="*/ 10128825 w 16191193"/>
              <a:gd name="connsiteY2" fmla="*/ 6858795 h 13717588"/>
              <a:gd name="connsiteX3" fmla="*/ 16191193 w 16191193"/>
              <a:gd name="connsiteY3" fmla="*/ 6858795 h 13717588"/>
              <a:gd name="connsiteX4" fmla="*/ 16191193 w 16191193"/>
              <a:gd name="connsiteY4" fmla="*/ 6975118 h 13717588"/>
              <a:gd name="connsiteX5" fmla="*/ 12298425 w 16191193"/>
              <a:gd name="connsiteY5" fmla="*/ 13717588 h 13717588"/>
              <a:gd name="connsiteX6" fmla="*/ 6168898 w 16191193"/>
              <a:gd name="connsiteY6" fmla="*/ 13717588 h 13717588"/>
              <a:gd name="connsiteX7" fmla="*/ 6129529 w 16191193"/>
              <a:gd name="connsiteY7" fmla="*/ 13717588 h 13717588"/>
              <a:gd name="connsiteX8" fmla="*/ 0 w 16191193"/>
              <a:gd name="connsiteY8" fmla="*/ 13717588 h 13717588"/>
              <a:gd name="connsiteX9" fmla="*/ 14049381 w 16191193"/>
              <a:gd name="connsiteY9" fmla="*/ 0 h 13717588"/>
              <a:gd name="connsiteX10" fmla="*/ 16191193 w 16191193"/>
              <a:gd name="connsiteY10" fmla="*/ 0 h 13717588"/>
              <a:gd name="connsiteX11" fmla="*/ 16191193 w 16191193"/>
              <a:gd name="connsiteY11" fmla="*/ 6858794 h 13717588"/>
              <a:gd name="connsiteX12" fmla="*/ 10128825 w 16191193"/>
              <a:gd name="connsiteY12" fmla="*/ 6858794 h 13717588"/>
              <a:gd name="connsiteX13" fmla="*/ 10128825 w 16191193"/>
              <a:gd name="connsiteY13" fmla="*/ 6858794 h 13717588"/>
              <a:gd name="connsiteX14" fmla="*/ 3959926 w 16191193"/>
              <a:gd name="connsiteY14" fmla="*/ 6858794 h 13717588"/>
              <a:gd name="connsiteX15" fmla="*/ 7919853 w 16191193"/>
              <a:gd name="connsiteY15" fmla="*/ 2 h 13717588"/>
              <a:gd name="connsiteX16" fmla="*/ 14049379 w 16191193"/>
              <a:gd name="connsiteY16" fmla="*/ 2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1193" h="13717588">
                <a:moveTo>
                  <a:pt x="3959927" y="6858795"/>
                </a:moveTo>
                <a:lnTo>
                  <a:pt x="10089457" y="6858795"/>
                </a:lnTo>
                <a:lnTo>
                  <a:pt x="10128825" y="6858795"/>
                </a:lnTo>
                <a:lnTo>
                  <a:pt x="16191193" y="6858795"/>
                </a:lnTo>
                <a:lnTo>
                  <a:pt x="16191193" y="6975118"/>
                </a:lnTo>
                <a:lnTo>
                  <a:pt x="12298425" y="13717588"/>
                </a:lnTo>
                <a:lnTo>
                  <a:pt x="6168898" y="13717588"/>
                </a:lnTo>
                <a:lnTo>
                  <a:pt x="6129529" y="13717588"/>
                </a:lnTo>
                <a:lnTo>
                  <a:pt x="0" y="13717588"/>
                </a:lnTo>
                <a:close/>
                <a:moveTo>
                  <a:pt x="14049381" y="0"/>
                </a:moveTo>
                <a:lnTo>
                  <a:pt x="16191193" y="0"/>
                </a:lnTo>
                <a:lnTo>
                  <a:pt x="16191193" y="6858794"/>
                </a:lnTo>
                <a:lnTo>
                  <a:pt x="10128825" y="6858794"/>
                </a:lnTo>
                <a:lnTo>
                  <a:pt x="10128825" y="6858794"/>
                </a:lnTo>
                <a:lnTo>
                  <a:pt x="3959926" y="6858794"/>
                </a:lnTo>
                <a:lnTo>
                  <a:pt x="7919853" y="2"/>
                </a:lnTo>
                <a:lnTo>
                  <a:pt x="14049379" y="2"/>
                </a:lnTo>
                <a:close/>
              </a:path>
            </a:pathLst>
          </a:custGeom>
        </p:spPr>
      </p:pic>
      <p:sp>
        <p:nvSpPr>
          <p:cNvPr id="5" name="PoljeZBesedilom 4">
            <a:extLst>
              <a:ext uri="{FF2B5EF4-FFF2-40B4-BE49-F238E27FC236}">
                <a16:creationId xmlns:a16="http://schemas.microsoft.com/office/drawing/2014/main" id="{51024C04-25AC-73B3-2327-EFE68CC5735A}"/>
              </a:ext>
            </a:extLst>
          </p:cNvPr>
          <p:cNvSpPr txBox="1"/>
          <p:nvPr/>
        </p:nvSpPr>
        <p:spPr>
          <a:xfrm>
            <a:off x="274833" y="1690688"/>
            <a:ext cx="6691046" cy="3785652"/>
          </a:xfrm>
          <a:prstGeom prst="rect">
            <a:avLst/>
          </a:prstGeom>
          <a:noFill/>
        </p:spPr>
        <p:txBody>
          <a:bodyPr wrap="square">
            <a:spAutoFit/>
          </a:bodyPr>
          <a:lstStyle/>
          <a:p>
            <a:r>
              <a:rPr lang="sl-SI" sz="1600" u="sng" dirty="0">
                <a:effectLst/>
                <a:latin typeface="Calibri" panose="020F0502020204030204" pitchFamily="34" charset="0"/>
                <a:ea typeface="Calibri" panose="020F0502020204030204" pitchFamily="34" charset="0"/>
              </a:rPr>
              <a:t>ki jih ima društvo/zveza s statusom v javnem interesu na področju turizma:</a:t>
            </a:r>
            <a:endParaRPr lang="sl-SI" sz="1600" dirty="0">
              <a:effectLst/>
              <a:latin typeface="Times New Roman" panose="02020603050405020304" pitchFamily="18" charset="0"/>
              <a:ea typeface="Calibri" panose="020F0502020204030204" pitchFamily="34" charset="0"/>
            </a:endParaRPr>
          </a:p>
          <a:p>
            <a:r>
              <a:rPr lang="sl-SI" sz="1600" dirty="0">
                <a:solidFill>
                  <a:srgbClr val="FF0000"/>
                </a:solidFill>
                <a:effectLst/>
                <a:latin typeface="Calibri" panose="020F0502020204030204" pitchFamily="34" charset="0"/>
                <a:ea typeface="Calibri" panose="020F0502020204030204" pitchFamily="34" charset="0"/>
              </a:rPr>
              <a:t> </a:t>
            </a:r>
            <a:endParaRPr lang="sl-SI" sz="16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sl-SI" sz="1600" b="1" dirty="0">
                <a:effectLst/>
                <a:latin typeface="Calibri" panose="020F0502020204030204" pitchFamily="34" charset="0"/>
                <a:ea typeface="Times New Roman" panose="02020603050405020304" pitchFamily="18" charset="0"/>
              </a:rPr>
              <a:t>društvo mora vsako drugo leto</a:t>
            </a:r>
            <a:r>
              <a:rPr lang="sl-SI" sz="1600" dirty="0">
                <a:effectLst/>
                <a:latin typeface="Calibri" panose="020F0502020204030204" pitchFamily="34" charset="0"/>
                <a:ea typeface="Times New Roman" panose="02020603050405020304" pitchFamily="18" charset="0"/>
              </a:rPr>
              <a:t> (od pridobitve statusa) </a:t>
            </a:r>
            <a:r>
              <a:rPr lang="sl-SI" sz="1600" b="1" dirty="0">
                <a:effectLst/>
                <a:latin typeface="Calibri" panose="020F0502020204030204" pitchFamily="34" charset="0"/>
                <a:ea typeface="Times New Roman" panose="02020603050405020304" pitchFamily="18" charset="0"/>
              </a:rPr>
              <a:t>do 31. marca</a:t>
            </a:r>
            <a:r>
              <a:rPr lang="sl-SI" sz="1600" dirty="0">
                <a:effectLst/>
                <a:latin typeface="Calibri" panose="020F0502020204030204" pitchFamily="34" charset="0"/>
                <a:ea typeface="Times New Roman" panose="02020603050405020304" pitchFamily="18" charset="0"/>
              </a:rPr>
              <a:t> ministrstvu -</a:t>
            </a:r>
            <a:r>
              <a:rPr lang="sl-SI" sz="1600" dirty="0" err="1">
                <a:effectLst/>
                <a:latin typeface="Calibri" panose="020F0502020204030204" pitchFamily="34" charset="0"/>
                <a:ea typeface="Times New Roman" panose="02020603050405020304" pitchFamily="18" charset="0"/>
              </a:rPr>
              <a:t>MGTŠju</a:t>
            </a:r>
            <a:r>
              <a:rPr lang="sl-SI" sz="1600" dirty="0">
                <a:effectLst/>
                <a:latin typeface="Calibri" panose="020F0502020204030204" pitchFamily="34" charset="0"/>
                <a:ea typeface="Times New Roman" panose="02020603050405020304" pitchFamily="18" charset="0"/>
              </a:rPr>
              <a:t>, ki je podelilo status v javnem interesu na področju turizma, </a:t>
            </a:r>
            <a:r>
              <a:rPr lang="sl-SI" sz="1600" b="1" dirty="0">
                <a:effectLst/>
                <a:latin typeface="Calibri" panose="020F0502020204030204" pitchFamily="34" charset="0"/>
                <a:ea typeface="Times New Roman" panose="02020603050405020304" pitchFamily="18" charset="0"/>
              </a:rPr>
              <a:t>predložiti</a:t>
            </a:r>
            <a:r>
              <a:rPr lang="sl-SI" sz="1600" dirty="0">
                <a:effectLst/>
                <a:latin typeface="Calibri" panose="020F0502020204030204" pitchFamily="34" charset="0"/>
                <a:ea typeface="Times New Roman" panose="02020603050405020304" pitchFamily="18" charset="0"/>
              </a:rPr>
              <a:t>:</a:t>
            </a:r>
            <a:endParaRPr lang="sl-SI" sz="1600" dirty="0">
              <a:effectLst/>
              <a:latin typeface="Times New Roman" panose="02020603050405020304" pitchFamily="18" charset="0"/>
              <a:ea typeface="Calibri" panose="020F0502020204030204" pitchFamily="34" charset="0"/>
            </a:endParaRPr>
          </a:p>
          <a:p>
            <a:pPr marL="742950" lvl="1" indent="-285750">
              <a:buFont typeface="Courier New" panose="02070309020205020404" pitchFamily="49" charset="0"/>
              <a:buChar char="o"/>
            </a:pPr>
            <a:r>
              <a:rPr lang="sl-SI" sz="1600" i="1" dirty="0">
                <a:effectLst/>
                <a:latin typeface="Calibri" panose="020F0502020204030204" pitchFamily="34" charset="0"/>
                <a:ea typeface="Times New Roman" panose="02020603050405020304" pitchFamily="18" charset="0"/>
              </a:rPr>
              <a:t>poročilo o delu</a:t>
            </a:r>
            <a:r>
              <a:rPr lang="sl-SI" sz="1600" dirty="0">
                <a:effectLst/>
                <a:latin typeface="Calibri" panose="020F0502020204030204" pitchFamily="34" charset="0"/>
                <a:ea typeface="Times New Roman" panose="02020603050405020304" pitchFamily="18" charset="0"/>
              </a:rPr>
              <a:t>, iz katerega so razvidni programi, projekti ali druge aktivnosti z navedbo pomembnejših dosežkov, ki jih je društvo izvajalo v javnem interesu na področju, kjer deluje v javnem interesu, za pretekli dve koledarski leti, z dokazili o aktivnostih in pomembnejših dosežkih, in poročilo o porabi sredstev za izvajanje aktivnosti v javnem interesu;</a:t>
            </a:r>
            <a:endParaRPr lang="sl-SI" sz="1600" dirty="0">
              <a:effectLst/>
              <a:latin typeface="Times New Roman" panose="02020603050405020304" pitchFamily="18" charset="0"/>
              <a:ea typeface="Calibri" panose="020F0502020204030204" pitchFamily="34" charset="0"/>
            </a:endParaRPr>
          </a:p>
          <a:p>
            <a:pPr marL="742950" lvl="1" indent="-285750">
              <a:buFont typeface="Courier New" panose="02070309020205020404" pitchFamily="49" charset="0"/>
              <a:buChar char="o"/>
            </a:pPr>
            <a:r>
              <a:rPr lang="sl-SI" sz="1600" i="1" dirty="0">
                <a:effectLst/>
                <a:latin typeface="Calibri" panose="020F0502020204030204" pitchFamily="34" charset="0"/>
                <a:ea typeface="Times New Roman" panose="02020603050405020304" pitchFamily="18" charset="0"/>
              </a:rPr>
              <a:t>program bodočega delovanja</a:t>
            </a:r>
            <a:r>
              <a:rPr lang="sl-SI" sz="1600" dirty="0">
                <a:effectLst/>
                <a:latin typeface="Calibri" panose="020F0502020204030204" pitchFamily="34" charset="0"/>
                <a:ea typeface="Times New Roman" panose="02020603050405020304" pitchFamily="18" charset="0"/>
              </a:rPr>
              <a:t> društva za najmanj dve koledarski leti.</a:t>
            </a:r>
            <a:endParaRPr lang="sl-SI" sz="1600" dirty="0">
              <a:effectLst/>
              <a:latin typeface="Times New Roman" panose="02020603050405020304" pitchFamily="18" charset="0"/>
              <a:ea typeface="Calibri" panose="020F0502020204030204" pitchFamily="34" charset="0"/>
            </a:endParaRPr>
          </a:p>
          <a:p>
            <a:r>
              <a:rPr lang="sl-SI" sz="1600" dirty="0">
                <a:solidFill>
                  <a:srgbClr val="333333"/>
                </a:solidFill>
                <a:effectLst/>
                <a:latin typeface="Calibri" panose="020F0502020204030204" pitchFamily="34" charset="0"/>
                <a:ea typeface="Calibri" panose="020F0502020204030204" pitchFamily="34" charset="0"/>
              </a:rPr>
              <a:t> </a:t>
            </a:r>
            <a:endParaRPr lang="sl-SI" sz="1600" dirty="0">
              <a:effectLst/>
              <a:latin typeface="Calibri" panose="020F0502020204030204" pitchFamily="34" charset="0"/>
              <a:ea typeface="Calibri" panose="020F0502020204030204" pitchFamily="34" charset="0"/>
            </a:endParaRPr>
          </a:p>
          <a:p>
            <a:pPr>
              <a:spcAft>
                <a:spcPts val="750"/>
              </a:spcAft>
            </a:pPr>
            <a:r>
              <a:rPr lang="sl-SI" sz="1600" dirty="0">
                <a:solidFill>
                  <a:srgbClr val="333333"/>
                </a:solidFill>
                <a:effectLst/>
                <a:latin typeface="Calibri" panose="020F0502020204030204" pitchFamily="34" charset="0"/>
                <a:ea typeface="Calibri" panose="020F0502020204030204" pitchFamily="34" charset="0"/>
              </a:rPr>
              <a:t>Če </a:t>
            </a:r>
            <a:r>
              <a:rPr lang="sl-SI" sz="1600" b="1" dirty="0">
                <a:solidFill>
                  <a:srgbClr val="333333"/>
                </a:solidFill>
                <a:effectLst/>
                <a:latin typeface="Calibri" panose="020F0502020204030204" pitchFamily="34" charset="0"/>
                <a:ea typeface="Calibri" panose="020F0502020204030204" pitchFamily="34" charset="0"/>
              </a:rPr>
              <a:t>društvo te obveznosti ne izpolni</a:t>
            </a:r>
            <a:r>
              <a:rPr lang="sl-SI" sz="1600" dirty="0">
                <a:solidFill>
                  <a:srgbClr val="333333"/>
                </a:solidFill>
                <a:effectLst/>
                <a:latin typeface="Calibri" panose="020F0502020204030204" pitchFamily="34" charset="0"/>
                <a:ea typeface="Calibri" panose="020F0502020204030204" pitchFamily="34" charset="0"/>
              </a:rPr>
              <a:t> niti v roku 30 dni po opozorilu ministrstva, se mu </a:t>
            </a:r>
            <a:r>
              <a:rPr lang="sl-SI" sz="1600" b="1" dirty="0">
                <a:solidFill>
                  <a:srgbClr val="333333"/>
                </a:solidFill>
                <a:effectLst/>
                <a:latin typeface="Calibri" panose="020F0502020204030204" pitchFamily="34" charset="0"/>
                <a:ea typeface="Calibri" panose="020F0502020204030204" pitchFamily="34" charset="0"/>
              </a:rPr>
              <a:t>status odvzame</a:t>
            </a:r>
            <a:r>
              <a:rPr lang="sl-SI" sz="1600" dirty="0">
                <a:solidFill>
                  <a:srgbClr val="333333"/>
                </a:solidFill>
                <a:effectLst/>
                <a:latin typeface="Calibri" panose="020F0502020204030204" pitchFamily="34" charset="0"/>
                <a:ea typeface="Calibri" panose="020F0502020204030204" pitchFamily="34" charset="0"/>
              </a:rPr>
              <a:t>.</a:t>
            </a:r>
            <a:endParaRPr lang="sl-SI"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5279728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TotalTime>
  <Words>1585</Words>
  <Application>Microsoft Office PowerPoint</Application>
  <PresentationFormat>Širokozaslonsko</PresentationFormat>
  <Paragraphs>119</Paragraphs>
  <Slides>8</Slides>
  <Notes>2</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8</vt:i4>
      </vt:variant>
    </vt:vector>
  </HeadingPairs>
  <TitlesOfParts>
    <vt:vector size="18" baseType="lpstr">
      <vt:lpstr>Arial</vt:lpstr>
      <vt:lpstr>Calibri</vt:lpstr>
      <vt:lpstr>Calibri Light</vt:lpstr>
      <vt:lpstr>Courier New</vt:lpstr>
      <vt:lpstr>Montserrat</vt:lpstr>
      <vt:lpstr>Palatino Linotype</vt:lpstr>
      <vt:lpstr>Symbol</vt:lpstr>
      <vt:lpstr>Times New Roman</vt:lpstr>
      <vt:lpstr>Wingdings</vt:lpstr>
      <vt:lpstr>Officeova tema</vt:lpstr>
      <vt:lpstr>.</vt:lpstr>
      <vt:lpstr>ZAKONSKA PODLAGA</vt:lpstr>
      <vt:lpstr>.</vt:lpstr>
      <vt:lpstr>NAČRTOVANJE, ORGANIZIRANJE IN IZVAJANJE SPODBUJANJA RAZVOJA TURIZMA NA RAVNI TURISTIČNEGA OBMOČJA </vt:lpstr>
      <vt:lpstr>POSTOPEK</vt:lpstr>
      <vt:lpstr>VLOGA - DOKUMENTI</vt:lpstr>
      <vt:lpstr>PREDNOSTI </vt:lpstr>
      <vt:lpstr>OBVEZNOSTI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Uporabnik</dc:creator>
  <cp:lastModifiedBy>Uporabnik</cp:lastModifiedBy>
  <cp:revision>74</cp:revision>
  <cp:lastPrinted>2024-02-01T18:50:10Z</cp:lastPrinted>
  <dcterms:created xsi:type="dcterms:W3CDTF">2021-03-08T11:45:17Z</dcterms:created>
  <dcterms:modified xsi:type="dcterms:W3CDTF">2024-02-01T18:58:22Z</dcterms:modified>
</cp:coreProperties>
</file>